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2"/>
  </p:sldMasterIdLst>
  <p:sldIdLst>
    <p:sldId id="256" r:id="rId3"/>
    <p:sldId id="258" r:id="rId4"/>
    <p:sldId id="257" r:id="rId5"/>
    <p:sldId id="264" r:id="rId6"/>
    <p:sldId id="259" r:id="rId7"/>
    <p:sldId id="260" r:id="rId8"/>
    <p:sldId id="261" r:id="rId9"/>
    <p:sldId id="262" r:id="rId10"/>
    <p:sldId id="265" r:id="rId11"/>
    <p:sldId id="269" r:id="rId12"/>
    <p:sldId id="266" r:id="rId13"/>
    <p:sldId id="267" r:id="rId14"/>
    <p:sldId id="268" r:id="rId15"/>
    <p:sldId id="263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3088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565525"/>
            <a:ext cx="10852150" cy="801370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40105" y="727710"/>
            <a:ext cx="3931920" cy="1115060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8420" y="727710"/>
            <a:ext cx="6172200" cy="5403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单击此处编辑正文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239645"/>
            <a:ext cx="3931920" cy="389191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单击此处编辑正文</a:t>
            </a: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925" y="5605145"/>
            <a:ext cx="10852150" cy="558165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925" y="641350"/>
            <a:ext cx="10852150" cy="455612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6445" cy="68681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95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7770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623591"/>
            <a:ext cx="10852237" cy="899167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DD88-B59E-457E-9B8A-19562A9C699A}" type="datetimeFigureOut">
              <a:rPr lang="zh-CN" altLang="en-US" smtClean="0"/>
              <a:t>2022/5/18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DB168-D8FC-45AB-A346-21054E2656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DD88-B59E-457E-9B8A-19562A9C699A}" type="datetimeFigureOut">
              <a:rPr lang="zh-CN" altLang="en-US" smtClean="0"/>
              <a:t>2022/5/18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DB168-D8FC-45AB-A346-21054E2656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DD88-B59E-457E-9B8A-19562A9C699A}" type="datetimeFigureOut">
              <a:rPr lang="zh-CN" altLang="en-US" smtClean="0"/>
              <a:t>2022/5/18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DB168-D8FC-45AB-A346-21054E2656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DD88-B59E-457E-9B8A-19562A9C699A}" type="datetimeFigureOut">
              <a:rPr lang="zh-CN" altLang="en-US" smtClean="0"/>
              <a:t>2022/5/18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DB168-D8FC-45AB-A346-21054E2656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DD88-B59E-457E-9B8A-19562A9C699A}" type="datetimeFigureOut">
              <a:rPr lang="zh-CN" altLang="en-US" smtClean="0"/>
              <a:t>2022/5/18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DB168-D8FC-45AB-A346-21054E2656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DD88-B59E-457E-9B8A-19562A9C699A}" type="datetimeFigureOut">
              <a:rPr lang="zh-CN" altLang="en-US" smtClean="0"/>
              <a:t>2022/5/18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DB168-D8FC-45AB-A346-21054E2656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DD88-B59E-457E-9B8A-19562A9C699A}" type="datetimeFigureOut">
              <a:rPr lang="zh-CN" altLang="en-US" smtClean="0"/>
              <a:t>2022/5/18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DB168-D8FC-45AB-A346-21054E2656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DD88-B59E-457E-9B8A-19562A9C699A}" type="datetimeFigureOut">
              <a:rPr lang="zh-CN" altLang="en-US" smtClean="0"/>
              <a:t>2022/5/18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DB168-D8FC-45AB-A346-21054E2656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DD88-B59E-457E-9B8A-19562A9C699A}" type="datetimeFigureOut">
              <a:rPr lang="zh-CN" altLang="en-US" smtClean="0"/>
              <a:t>2022/5/18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DB168-D8FC-45AB-A346-21054E2656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DD88-B59E-457E-9B8A-19562A9C699A}" type="datetimeFigureOut">
              <a:rPr lang="zh-CN" altLang="en-US" smtClean="0"/>
              <a:t>2022/5/18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DB168-D8FC-45AB-A346-21054E2656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DD88-B59E-457E-9B8A-19562A9C699A}" type="datetimeFigureOut">
              <a:rPr lang="zh-CN" altLang="en-US" smtClean="0"/>
              <a:t>2022/5/18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DB168-D8FC-45AB-A346-21054E2656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>2022/5/18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0DD88-B59E-457E-9B8A-19562A9C699A}" type="datetimeFigureOut">
              <a:rPr lang="zh-CN" altLang="en-US" smtClean="0"/>
              <a:t>2022/5/18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DB168-D8FC-45AB-A346-21054E2656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6.xml"/><Relationship Id="rId7" Type="http://schemas.openxmlformats.org/officeDocument/2006/relationships/slideLayout" Target="../slideLayouts/slideLayout10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12.xml"/><Relationship Id="rId7" Type="http://schemas.openxmlformats.org/officeDocument/2006/relationships/slideLayout" Target="../slideLayouts/slideLayout10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8.xml"/><Relationship Id="rId7" Type="http://schemas.openxmlformats.org/officeDocument/2006/relationships/image" Target="../media/image4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1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22.xml"/><Relationship Id="rId7" Type="http://schemas.openxmlformats.org/officeDocument/2006/relationships/image" Target="../media/image6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2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26.xml"/><Relationship Id="rId7" Type="http://schemas.openxmlformats.org/officeDocument/2006/relationships/image" Target="../media/image8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27.xml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2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3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34.xml"/><Relationship Id="rId7" Type="http://schemas.openxmlformats.org/officeDocument/2006/relationships/image" Target="../media/image12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7" Type="http://schemas.openxmlformats.org/officeDocument/2006/relationships/image" Target="../media/image14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hyperlink" Target="https://192.168.4.139/" TargetMode="Externa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4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46.xml"/><Relationship Id="rId7" Type="http://schemas.openxmlformats.org/officeDocument/2006/relationships/image" Target="../media/image15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4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image" Target="../media/image17.pn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5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54.xml"/><Relationship Id="rId7" Type="http://schemas.openxmlformats.org/officeDocument/2006/relationships/image" Target="../media/image18.jpe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5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1.png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12" Type="http://schemas.openxmlformats.org/officeDocument/2006/relationships/image" Target="../media/image2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hyperlink" Target="mailto:support@kiloview.com" TargetMode="External"/><Relationship Id="rId5" Type="http://schemas.openxmlformats.org/officeDocument/2006/relationships/tags" Target="../tags/tag60.xml"/><Relationship Id="rId10" Type="http://schemas.openxmlformats.org/officeDocument/2006/relationships/hyperlink" Target="mailto:sales@kiloview.com" TargetMode="External"/><Relationship Id="rId4" Type="http://schemas.openxmlformats.org/officeDocument/2006/relationships/tags" Target="../tags/tag59.xml"/><Relationship Id="rId9" Type="http://schemas.openxmlformats.org/officeDocument/2006/relationships/image" Target="../media/image20.jpeg"/><Relationship Id="rId1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2703668"/>
            <a:ext cx="9144000" cy="822181"/>
          </a:xfrm>
        </p:spPr>
        <p:txBody>
          <a:bodyPr>
            <a:noAutofit/>
          </a:bodyPr>
          <a:lstStyle/>
          <a:p>
            <a:r>
              <a:rPr lang="zh-CN" altLang="en-US" sz="5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语音对讲系统手册</a:t>
            </a:r>
          </a:p>
        </p:txBody>
      </p:sp>
      <p:sp>
        <p:nvSpPr>
          <p:cNvPr id="6" name="标题 1"/>
          <p:cNvSpPr txBox="1"/>
          <p:nvPr>
            <p:custDataLst>
              <p:tags r:id="rId2"/>
            </p:custDataLst>
          </p:nvPr>
        </p:nvSpPr>
        <p:spPr>
          <a:xfrm>
            <a:off x="9752159" y="219819"/>
            <a:ext cx="2439841" cy="29781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900" dirty="0">
                <a:solidFill>
                  <a:schemeClr val="bg1">
                    <a:lumMod val="85000"/>
                  </a:schemeClr>
                </a:solidFill>
              </a:rPr>
              <a:t>领先的视频</a:t>
            </a:r>
            <a:r>
              <a:rPr lang="en-US" altLang="zh-CN" sz="900" dirty="0">
                <a:solidFill>
                  <a:schemeClr val="bg1">
                    <a:lumMod val="85000"/>
                  </a:schemeClr>
                </a:solidFill>
              </a:rPr>
              <a:t>IP</a:t>
            </a:r>
            <a:r>
              <a:rPr lang="zh-CN" altLang="en-US" sz="900" dirty="0">
                <a:solidFill>
                  <a:schemeClr val="bg1">
                    <a:lumMod val="85000"/>
                  </a:schemeClr>
                </a:solidFill>
              </a:rPr>
              <a:t>化传输解决方案专家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16" y="203343"/>
            <a:ext cx="1042522" cy="333607"/>
          </a:xfrm>
          <a:prstGeom prst="rect">
            <a:avLst/>
          </a:prstGeom>
        </p:spPr>
      </p:pic>
      <p:sp>
        <p:nvSpPr>
          <p:cNvPr id="10" name="副标题 9"/>
          <p:cNvSpPr>
            <a:spLocks noGrp="1"/>
          </p:cNvSpPr>
          <p:nvPr>
            <p:ph type="subTitle" idx="1"/>
          </p:nvPr>
        </p:nvSpPr>
        <p:spPr>
          <a:xfrm>
            <a:off x="1524000" y="6251932"/>
            <a:ext cx="9144000" cy="419456"/>
          </a:xfrm>
        </p:spPr>
        <p:txBody>
          <a:bodyPr>
            <a:normAutofit/>
          </a:bodyPr>
          <a:lstStyle/>
          <a:p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</a:rPr>
              <a:t>长沙千视电子技术有限公司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19261" y="2218690"/>
            <a:ext cx="2352980" cy="235298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5" name="同心圆 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" name="Rectangle 21"/>
          <p:cNvSpPr/>
          <p:nvPr>
            <p:custDataLst>
              <p:tags r:id="rId1"/>
            </p:custDataLst>
          </p:nvPr>
        </p:nvSpPr>
        <p:spPr>
          <a:xfrm>
            <a:off x="5491343" y="2627381"/>
            <a:ext cx="1713067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b="1" dirty="0">
                <a:solidFill>
                  <a:srgbClr val="104864"/>
                </a:solidFill>
                <a:latin typeface="+mj-lt"/>
                <a:ea typeface="微软雅黑" panose="020B0503020204020204" pitchFamily="34" charset="-122"/>
                <a:sym typeface="+mn-ea"/>
              </a:rPr>
              <a:t>说明</a:t>
            </a:r>
            <a:endParaRPr lang="zh-CN" altLang="en-US" dirty="0">
              <a:solidFill>
                <a:srgbClr val="1048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8" name="Rectangle 23"/>
          <p:cNvSpPr/>
          <p:nvPr>
            <p:custDataLst>
              <p:tags r:id="rId2"/>
            </p:custDataLst>
          </p:nvPr>
        </p:nvSpPr>
        <p:spPr>
          <a:xfrm>
            <a:off x="7494422" y="3966373"/>
            <a:ext cx="3431725" cy="132343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000" b="1" dirty="0">
                <a:solidFill>
                  <a:srgbClr val="002846"/>
                </a:solidFill>
                <a:latin typeface="+mj-lt"/>
                <a:ea typeface="微软雅黑" panose="020B0503020204020204" pitchFamily="34" charset="-122"/>
              </a:rPr>
              <a:t>使用方法</a:t>
            </a:r>
            <a:endParaRPr lang="en-US" altLang="zh-CN" sz="2000" b="1" dirty="0">
              <a:solidFill>
                <a:srgbClr val="002846"/>
              </a:solidFill>
              <a:latin typeface="+mj-lt"/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solidFill>
                  <a:srgbClr val="002846"/>
                </a:solidFill>
                <a:latin typeface="+mj-lt"/>
                <a:ea typeface="微软雅黑" panose="020B0503020204020204" pitchFamily="34" charset="-122"/>
              </a:rPr>
              <a:t>2-1:</a:t>
            </a:r>
            <a:r>
              <a:rPr lang="zh-CN" altLang="en-US" sz="2000" b="1" dirty="0">
                <a:solidFill>
                  <a:srgbClr val="002846"/>
                </a:solidFill>
                <a:latin typeface="+mj-lt"/>
                <a:ea typeface="微软雅黑" panose="020B0503020204020204" pitchFamily="34" charset="-122"/>
              </a:rPr>
              <a:t>设备和设备之间通话</a:t>
            </a:r>
            <a:endParaRPr lang="en-US" altLang="zh-CN" sz="2000" b="1" dirty="0">
              <a:solidFill>
                <a:srgbClr val="002846"/>
              </a:solidFill>
              <a:latin typeface="+mj-lt"/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solidFill>
                  <a:srgbClr val="002846"/>
                </a:solidFill>
                <a:latin typeface="+mj-lt"/>
                <a:ea typeface="微软雅黑" panose="020B0503020204020204" pitchFamily="34" charset="-122"/>
              </a:rPr>
              <a:t>2-2:</a:t>
            </a:r>
            <a:r>
              <a:rPr lang="zh-CN" altLang="en-US" sz="2000" b="1" dirty="0">
                <a:solidFill>
                  <a:srgbClr val="002846"/>
                </a:solidFill>
                <a:latin typeface="+mj-lt"/>
                <a:ea typeface="微软雅黑" panose="020B0503020204020204" pitchFamily="34" charset="-122"/>
              </a:rPr>
              <a:t>设备和</a:t>
            </a:r>
            <a:r>
              <a:rPr lang="en-US" altLang="zh-CN" sz="2000" b="1" dirty="0">
                <a:solidFill>
                  <a:srgbClr val="002846"/>
                </a:solidFill>
                <a:latin typeface="+mj-lt"/>
                <a:ea typeface="微软雅黑" panose="020B0503020204020204" pitchFamily="34" charset="-122"/>
              </a:rPr>
              <a:t>PC</a:t>
            </a:r>
            <a:r>
              <a:rPr lang="zh-CN" altLang="en-US" sz="2000" b="1" dirty="0">
                <a:solidFill>
                  <a:srgbClr val="002846"/>
                </a:solidFill>
                <a:latin typeface="+mj-lt"/>
                <a:ea typeface="微软雅黑" panose="020B0503020204020204" pitchFamily="34" charset="-122"/>
              </a:rPr>
              <a:t>端或手机端通话</a:t>
            </a:r>
            <a:endParaRPr lang="en-US" altLang="zh-CN" sz="2000" b="1" dirty="0">
              <a:solidFill>
                <a:srgbClr val="002846"/>
              </a:solidFill>
              <a:latin typeface="+mj-lt"/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solidFill>
                  <a:srgbClr val="002846"/>
                </a:solidFill>
                <a:latin typeface="+mj-lt"/>
                <a:ea typeface="微软雅黑" panose="020B0503020204020204" pitchFamily="34" charset="-122"/>
              </a:rPr>
              <a:t>2-3:</a:t>
            </a:r>
            <a:r>
              <a:rPr lang="zh-CN" altLang="en-US" sz="2000" b="1">
                <a:solidFill>
                  <a:srgbClr val="002846"/>
                </a:solidFill>
                <a:latin typeface="+mj-lt"/>
                <a:ea typeface="微软雅黑" panose="020B0503020204020204" pitchFamily="34" charset="-122"/>
              </a:rPr>
              <a:t>多方语音通话</a:t>
            </a:r>
            <a:r>
              <a:rPr lang="zh-CN" altLang="en-US" sz="2000" b="1" dirty="0">
                <a:solidFill>
                  <a:srgbClr val="002846"/>
                </a:solidFill>
                <a:latin typeface="+mj-lt"/>
                <a:ea typeface="微软雅黑" panose="020B0503020204020204" pitchFamily="34" charset="-122"/>
              </a:rPr>
              <a:t>服务器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0" y="-4100"/>
            <a:ext cx="12192000" cy="531322"/>
            <a:chOff x="0" y="-4100"/>
            <a:chExt cx="12192000" cy="531322"/>
          </a:xfrm>
        </p:grpSpPr>
        <p:sp>
          <p:nvSpPr>
            <p:cNvPr id="10" name="矩形 9"/>
            <p:cNvSpPr/>
            <p:nvPr>
              <p:custDataLst>
                <p:tags r:id="rId4"/>
              </p:custDataLst>
            </p:nvPr>
          </p:nvSpPr>
          <p:spPr>
            <a:xfrm>
              <a:off x="0" y="-4100"/>
              <a:ext cx="12192000" cy="53132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标题 1"/>
            <p:cNvSpPr txBox="1"/>
            <p:nvPr>
              <p:custDataLst>
                <p:tags r:id="rId5"/>
              </p:custDataLst>
            </p:nvPr>
          </p:nvSpPr>
          <p:spPr>
            <a:xfrm>
              <a:off x="9752159" y="112652"/>
              <a:ext cx="2439841" cy="297815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领先的视频</a:t>
              </a: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</a:rPr>
                <a:t>IP</a:t>
              </a: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化传输解决方案专家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016" y="94757"/>
              <a:ext cx="1042522" cy="333607"/>
            </a:xfrm>
            <a:prstGeom prst="rect">
              <a:avLst/>
            </a:prstGeom>
          </p:spPr>
        </p:pic>
      </p:grpSp>
      <p:sp>
        <p:nvSpPr>
          <p:cNvPr id="13" name="内容占位符 7"/>
          <p:cNvSpPr txBox="1"/>
          <p:nvPr>
            <p:custDataLst>
              <p:tags r:id="rId3"/>
            </p:custDataLst>
          </p:nvPr>
        </p:nvSpPr>
        <p:spPr>
          <a:xfrm>
            <a:off x="1564050" y="3137507"/>
            <a:ext cx="1281260" cy="818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3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目录</a:t>
            </a:r>
          </a:p>
        </p:txBody>
      </p:sp>
      <p:sp>
        <p:nvSpPr>
          <p:cNvPr id="19" name="TextBox 85"/>
          <p:cNvSpPr txBox="1"/>
          <p:nvPr/>
        </p:nvSpPr>
        <p:spPr>
          <a:xfrm>
            <a:off x="7695515" y="3093304"/>
            <a:ext cx="372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735180" y="2551479"/>
            <a:ext cx="1912220" cy="1622409"/>
            <a:chOff x="1511944" y="2420246"/>
            <a:chExt cx="2627152" cy="2294453"/>
          </a:xfrm>
          <a:effectLst>
            <a:outerShdw blurRad="203200" dist="38100" dir="3780000" sx="103000" sy="103000" algn="t" rotWithShape="0">
              <a:prstClr val="black">
                <a:alpha val="25000"/>
              </a:prstClr>
            </a:outerShdw>
          </a:effectLst>
        </p:grpSpPr>
        <p:sp>
          <p:nvSpPr>
            <p:cNvPr id="21" name="Freeform 6"/>
            <p:cNvSpPr/>
            <p:nvPr/>
          </p:nvSpPr>
          <p:spPr bwMode="auto">
            <a:xfrm>
              <a:off x="1511944" y="2420246"/>
              <a:ext cx="2627152" cy="2294453"/>
            </a:xfrm>
            <a:custGeom>
              <a:avLst/>
              <a:gdLst>
                <a:gd name="T0" fmla="*/ 4479 w 4516"/>
                <a:gd name="T1" fmla="*/ 2074 h 3947"/>
                <a:gd name="T2" fmla="*/ 3967 w 4516"/>
                <a:gd name="T3" fmla="*/ 2960 h 3947"/>
                <a:gd name="T4" fmla="*/ 3455 w 4516"/>
                <a:gd name="T5" fmla="*/ 3847 h 3947"/>
                <a:gd name="T6" fmla="*/ 3282 w 4516"/>
                <a:gd name="T7" fmla="*/ 3947 h 3947"/>
                <a:gd name="T8" fmla="*/ 2258 w 4516"/>
                <a:gd name="T9" fmla="*/ 3947 h 3947"/>
                <a:gd name="T10" fmla="*/ 1234 w 4516"/>
                <a:gd name="T11" fmla="*/ 3947 h 3947"/>
                <a:gd name="T12" fmla="*/ 1061 w 4516"/>
                <a:gd name="T13" fmla="*/ 3847 h 3947"/>
                <a:gd name="T14" fmla="*/ 549 w 4516"/>
                <a:gd name="T15" fmla="*/ 2960 h 3947"/>
                <a:gd name="T16" fmla="*/ 37 w 4516"/>
                <a:gd name="T17" fmla="*/ 2074 h 3947"/>
                <a:gd name="T18" fmla="*/ 37 w 4516"/>
                <a:gd name="T19" fmla="*/ 1874 h 3947"/>
                <a:gd name="T20" fmla="*/ 549 w 4516"/>
                <a:gd name="T21" fmla="*/ 987 h 3947"/>
                <a:gd name="T22" fmla="*/ 1061 w 4516"/>
                <a:gd name="T23" fmla="*/ 100 h 3947"/>
                <a:gd name="T24" fmla="*/ 1234 w 4516"/>
                <a:gd name="T25" fmla="*/ 0 h 3947"/>
                <a:gd name="T26" fmla="*/ 2258 w 4516"/>
                <a:gd name="T27" fmla="*/ 0 h 3947"/>
                <a:gd name="T28" fmla="*/ 3282 w 4516"/>
                <a:gd name="T29" fmla="*/ 0 h 3947"/>
                <a:gd name="T30" fmla="*/ 3455 w 4516"/>
                <a:gd name="T31" fmla="*/ 100 h 3947"/>
                <a:gd name="T32" fmla="*/ 3967 w 4516"/>
                <a:gd name="T33" fmla="*/ 987 h 3947"/>
                <a:gd name="T34" fmla="*/ 4479 w 4516"/>
                <a:gd name="T35" fmla="*/ 1874 h 3947"/>
                <a:gd name="T36" fmla="*/ 4479 w 4516"/>
                <a:gd name="T37" fmla="*/ 2074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16" h="3947">
                  <a:moveTo>
                    <a:pt x="4479" y="2074"/>
                  </a:moveTo>
                  <a:lnTo>
                    <a:pt x="3967" y="2960"/>
                  </a:lnTo>
                  <a:lnTo>
                    <a:pt x="3455" y="3847"/>
                  </a:lnTo>
                  <a:cubicBezTo>
                    <a:pt x="3418" y="3911"/>
                    <a:pt x="3355" y="3947"/>
                    <a:pt x="3282" y="3947"/>
                  </a:cubicBezTo>
                  <a:lnTo>
                    <a:pt x="2258" y="3947"/>
                  </a:lnTo>
                  <a:lnTo>
                    <a:pt x="1234" y="3947"/>
                  </a:lnTo>
                  <a:cubicBezTo>
                    <a:pt x="1160" y="3947"/>
                    <a:pt x="1097" y="3911"/>
                    <a:pt x="1061" y="3847"/>
                  </a:cubicBezTo>
                  <a:lnTo>
                    <a:pt x="549" y="2960"/>
                  </a:lnTo>
                  <a:lnTo>
                    <a:pt x="37" y="2074"/>
                  </a:lnTo>
                  <a:cubicBezTo>
                    <a:pt x="0" y="2010"/>
                    <a:pt x="0" y="1937"/>
                    <a:pt x="37" y="1874"/>
                  </a:cubicBezTo>
                  <a:lnTo>
                    <a:pt x="549" y="987"/>
                  </a:lnTo>
                  <a:lnTo>
                    <a:pt x="1061" y="100"/>
                  </a:lnTo>
                  <a:cubicBezTo>
                    <a:pt x="1097" y="36"/>
                    <a:pt x="1160" y="0"/>
                    <a:pt x="1234" y="0"/>
                  </a:cubicBezTo>
                  <a:lnTo>
                    <a:pt x="2258" y="0"/>
                  </a:lnTo>
                  <a:lnTo>
                    <a:pt x="3282" y="0"/>
                  </a:lnTo>
                  <a:cubicBezTo>
                    <a:pt x="3355" y="0"/>
                    <a:pt x="3418" y="36"/>
                    <a:pt x="3455" y="100"/>
                  </a:cubicBezTo>
                  <a:lnTo>
                    <a:pt x="3967" y="987"/>
                  </a:lnTo>
                  <a:lnTo>
                    <a:pt x="4479" y="1874"/>
                  </a:lnTo>
                  <a:cubicBezTo>
                    <a:pt x="4516" y="1937"/>
                    <a:pt x="4516" y="2010"/>
                    <a:pt x="4479" y="2074"/>
                  </a:cubicBezTo>
                  <a:close/>
                </a:path>
              </a:pathLst>
            </a:custGeom>
            <a:solidFill>
              <a:schemeClr val="bg1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22" name="Freeform 6"/>
            <p:cNvSpPr/>
            <p:nvPr/>
          </p:nvSpPr>
          <p:spPr bwMode="auto">
            <a:xfrm>
              <a:off x="1524106" y="2431739"/>
              <a:ext cx="2602832" cy="2271469"/>
            </a:xfrm>
            <a:custGeom>
              <a:avLst/>
              <a:gdLst>
                <a:gd name="T0" fmla="*/ 4479 w 4516"/>
                <a:gd name="T1" fmla="*/ 2074 h 3947"/>
                <a:gd name="T2" fmla="*/ 3967 w 4516"/>
                <a:gd name="T3" fmla="*/ 2960 h 3947"/>
                <a:gd name="T4" fmla="*/ 3455 w 4516"/>
                <a:gd name="T5" fmla="*/ 3847 h 3947"/>
                <a:gd name="T6" fmla="*/ 3282 w 4516"/>
                <a:gd name="T7" fmla="*/ 3947 h 3947"/>
                <a:gd name="T8" fmla="*/ 2258 w 4516"/>
                <a:gd name="T9" fmla="*/ 3947 h 3947"/>
                <a:gd name="T10" fmla="*/ 1234 w 4516"/>
                <a:gd name="T11" fmla="*/ 3947 h 3947"/>
                <a:gd name="T12" fmla="*/ 1061 w 4516"/>
                <a:gd name="T13" fmla="*/ 3847 h 3947"/>
                <a:gd name="T14" fmla="*/ 549 w 4516"/>
                <a:gd name="T15" fmla="*/ 2960 h 3947"/>
                <a:gd name="T16" fmla="*/ 37 w 4516"/>
                <a:gd name="T17" fmla="*/ 2074 h 3947"/>
                <a:gd name="T18" fmla="*/ 37 w 4516"/>
                <a:gd name="T19" fmla="*/ 1874 h 3947"/>
                <a:gd name="T20" fmla="*/ 549 w 4516"/>
                <a:gd name="T21" fmla="*/ 987 h 3947"/>
                <a:gd name="T22" fmla="*/ 1061 w 4516"/>
                <a:gd name="T23" fmla="*/ 100 h 3947"/>
                <a:gd name="T24" fmla="*/ 1234 w 4516"/>
                <a:gd name="T25" fmla="*/ 0 h 3947"/>
                <a:gd name="T26" fmla="*/ 2258 w 4516"/>
                <a:gd name="T27" fmla="*/ 0 h 3947"/>
                <a:gd name="T28" fmla="*/ 3282 w 4516"/>
                <a:gd name="T29" fmla="*/ 0 h 3947"/>
                <a:gd name="T30" fmla="*/ 3455 w 4516"/>
                <a:gd name="T31" fmla="*/ 100 h 3947"/>
                <a:gd name="T32" fmla="*/ 3967 w 4516"/>
                <a:gd name="T33" fmla="*/ 987 h 3947"/>
                <a:gd name="T34" fmla="*/ 4479 w 4516"/>
                <a:gd name="T35" fmla="*/ 1874 h 3947"/>
                <a:gd name="T36" fmla="*/ 4479 w 4516"/>
                <a:gd name="T37" fmla="*/ 2074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16" h="3947">
                  <a:moveTo>
                    <a:pt x="4479" y="2074"/>
                  </a:moveTo>
                  <a:lnTo>
                    <a:pt x="3967" y="2960"/>
                  </a:lnTo>
                  <a:lnTo>
                    <a:pt x="3455" y="3847"/>
                  </a:lnTo>
                  <a:cubicBezTo>
                    <a:pt x="3418" y="3911"/>
                    <a:pt x="3355" y="3947"/>
                    <a:pt x="3282" y="3947"/>
                  </a:cubicBezTo>
                  <a:lnTo>
                    <a:pt x="2258" y="3947"/>
                  </a:lnTo>
                  <a:lnTo>
                    <a:pt x="1234" y="3947"/>
                  </a:lnTo>
                  <a:cubicBezTo>
                    <a:pt x="1160" y="3947"/>
                    <a:pt x="1097" y="3911"/>
                    <a:pt x="1061" y="3847"/>
                  </a:cubicBezTo>
                  <a:lnTo>
                    <a:pt x="549" y="2960"/>
                  </a:lnTo>
                  <a:lnTo>
                    <a:pt x="37" y="2074"/>
                  </a:lnTo>
                  <a:cubicBezTo>
                    <a:pt x="0" y="2010"/>
                    <a:pt x="0" y="1937"/>
                    <a:pt x="37" y="1874"/>
                  </a:cubicBezTo>
                  <a:lnTo>
                    <a:pt x="549" y="987"/>
                  </a:lnTo>
                  <a:lnTo>
                    <a:pt x="1061" y="100"/>
                  </a:lnTo>
                  <a:cubicBezTo>
                    <a:pt x="1097" y="36"/>
                    <a:pt x="1160" y="0"/>
                    <a:pt x="1234" y="0"/>
                  </a:cubicBezTo>
                  <a:lnTo>
                    <a:pt x="2258" y="0"/>
                  </a:lnTo>
                  <a:lnTo>
                    <a:pt x="3282" y="0"/>
                  </a:lnTo>
                  <a:cubicBezTo>
                    <a:pt x="3355" y="0"/>
                    <a:pt x="3418" y="36"/>
                    <a:pt x="3455" y="100"/>
                  </a:cubicBezTo>
                  <a:lnTo>
                    <a:pt x="3967" y="987"/>
                  </a:lnTo>
                  <a:lnTo>
                    <a:pt x="4479" y="1874"/>
                  </a:lnTo>
                  <a:cubicBezTo>
                    <a:pt x="4516" y="1937"/>
                    <a:pt x="4516" y="2010"/>
                    <a:pt x="4479" y="207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2000"/>
                    <a:lumOff val="18000"/>
                  </a:schemeClr>
                </a:gs>
                <a:gs pos="47000">
                  <a:srgbClr val="F5F5F5"/>
                </a:gs>
                <a:gs pos="100000">
                  <a:schemeClr val="bg1">
                    <a:lumMod val="95000"/>
                    <a:lumOff val="5000"/>
                  </a:schemeClr>
                </a:gs>
              </a:gsLst>
              <a:lin ang="18900000" scaled="0"/>
            </a:gra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</p:grpSp>
      <p:sp>
        <p:nvSpPr>
          <p:cNvPr id="23" name="Freeform 7"/>
          <p:cNvSpPr/>
          <p:nvPr/>
        </p:nvSpPr>
        <p:spPr bwMode="auto">
          <a:xfrm>
            <a:off x="3864868" y="2660328"/>
            <a:ext cx="1660382" cy="1400926"/>
          </a:xfrm>
          <a:custGeom>
            <a:avLst/>
            <a:gdLst>
              <a:gd name="T0" fmla="*/ 3404 w 3431"/>
              <a:gd name="T1" fmla="*/ 1576 h 2999"/>
              <a:gd name="T2" fmla="*/ 3015 w 3431"/>
              <a:gd name="T3" fmla="*/ 2249 h 2999"/>
              <a:gd name="T4" fmla="*/ 2625 w 3431"/>
              <a:gd name="T5" fmla="*/ 2923 h 2999"/>
              <a:gd name="T6" fmla="*/ 2494 w 3431"/>
              <a:gd name="T7" fmla="*/ 2999 h 2999"/>
              <a:gd name="T8" fmla="*/ 1716 w 3431"/>
              <a:gd name="T9" fmla="*/ 2999 h 2999"/>
              <a:gd name="T10" fmla="*/ 938 w 3431"/>
              <a:gd name="T11" fmla="*/ 2999 h 2999"/>
              <a:gd name="T12" fmla="*/ 806 w 3431"/>
              <a:gd name="T13" fmla="*/ 2923 h 2999"/>
              <a:gd name="T14" fmla="*/ 417 w 3431"/>
              <a:gd name="T15" fmla="*/ 2249 h 2999"/>
              <a:gd name="T16" fmla="*/ 28 w 3431"/>
              <a:gd name="T17" fmla="*/ 1576 h 2999"/>
              <a:gd name="T18" fmla="*/ 28 w 3431"/>
              <a:gd name="T19" fmla="*/ 1424 h 2999"/>
              <a:gd name="T20" fmla="*/ 417 w 3431"/>
              <a:gd name="T21" fmla="*/ 750 h 2999"/>
              <a:gd name="T22" fmla="*/ 806 w 3431"/>
              <a:gd name="T23" fmla="*/ 76 h 2999"/>
              <a:gd name="T24" fmla="*/ 938 w 3431"/>
              <a:gd name="T25" fmla="*/ 0 h 2999"/>
              <a:gd name="T26" fmla="*/ 1716 w 3431"/>
              <a:gd name="T27" fmla="*/ 0 h 2999"/>
              <a:gd name="T28" fmla="*/ 2494 w 3431"/>
              <a:gd name="T29" fmla="*/ 0 h 2999"/>
              <a:gd name="T30" fmla="*/ 2625 w 3431"/>
              <a:gd name="T31" fmla="*/ 76 h 2999"/>
              <a:gd name="T32" fmla="*/ 3015 w 3431"/>
              <a:gd name="T33" fmla="*/ 750 h 2999"/>
              <a:gd name="T34" fmla="*/ 3404 w 3431"/>
              <a:gd name="T35" fmla="*/ 1424 h 2999"/>
              <a:gd name="T36" fmla="*/ 3404 w 3431"/>
              <a:gd name="T37" fmla="*/ 1576 h 2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431" h="2999">
                <a:moveTo>
                  <a:pt x="3404" y="1576"/>
                </a:moveTo>
                <a:lnTo>
                  <a:pt x="3015" y="2249"/>
                </a:lnTo>
                <a:lnTo>
                  <a:pt x="2625" y="2923"/>
                </a:lnTo>
                <a:cubicBezTo>
                  <a:pt x="2598" y="2972"/>
                  <a:pt x="2550" y="2999"/>
                  <a:pt x="2494" y="2999"/>
                </a:cubicBezTo>
                <a:lnTo>
                  <a:pt x="1716" y="2999"/>
                </a:lnTo>
                <a:lnTo>
                  <a:pt x="938" y="2999"/>
                </a:lnTo>
                <a:cubicBezTo>
                  <a:pt x="882" y="2999"/>
                  <a:pt x="834" y="2972"/>
                  <a:pt x="806" y="2923"/>
                </a:cubicBezTo>
                <a:lnTo>
                  <a:pt x="417" y="2249"/>
                </a:lnTo>
                <a:lnTo>
                  <a:pt x="28" y="1576"/>
                </a:lnTo>
                <a:cubicBezTo>
                  <a:pt x="0" y="1527"/>
                  <a:pt x="0" y="1472"/>
                  <a:pt x="28" y="1424"/>
                </a:cubicBezTo>
                <a:lnTo>
                  <a:pt x="417" y="750"/>
                </a:lnTo>
                <a:lnTo>
                  <a:pt x="806" y="76"/>
                </a:lnTo>
                <a:cubicBezTo>
                  <a:pt x="834" y="28"/>
                  <a:pt x="882" y="0"/>
                  <a:pt x="938" y="0"/>
                </a:cubicBezTo>
                <a:lnTo>
                  <a:pt x="1716" y="0"/>
                </a:lnTo>
                <a:lnTo>
                  <a:pt x="2494" y="0"/>
                </a:lnTo>
                <a:cubicBezTo>
                  <a:pt x="2550" y="0"/>
                  <a:pt x="2598" y="28"/>
                  <a:pt x="2625" y="76"/>
                </a:cubicBezTo>
                <a:lnTo>
                  <a:pt x="3015" y="750"/>
                </a:lnTo>
                <a:lnTo>
                  <a:pt x="3404" y="1424"/>
                </a:lnTo>
                <a:cubicBezTo>
                  <a:pt x="3431" y="1472"/>
                  <a:pt x="3431" y="1527"/>
                  <a:pt x="3404" y="1576"/>
                </a:cubicBezTo>
                <a:close/>
              </a:path>
            </a:pathLst>
          </a:custGeom>
          <a:solidFill>
            <a:srgbClr val="54A1FE"/>
          </a:solidFill>
          <a:ln w="7938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54A1FE"/>
              </a:solidFill>
              <a:latin typeface="+mj-ea"/>
              <a:ea typeface="+mj-ea"/>
            </a:endParaRPr>
          </a:p>
        </p:txBody>
      </p:sp>
      <p:sp>
        <p:nvSpPr>
          <p:cNvPr id="24" name="TextBox 93"/>
          <p:cNvSpPr txBox="1"/>
          <p:nvPr/>
        </p:nvSpPr>
        <p:spPr>
          <a:xfrm>
            <a:off x="4479475" y="2977446"/>
            <a:ext cx="467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219263" y="3321965"/>
            <a:ext cx="2217549" cy="1881462"/>
            <a:chOff x="3721944" y="3702869"/>
            <a:chExt cx="2397222" cy="2093640"/>
          </a:xfrm>
        </p:grpSpPr>
        <p:grpSp>
          <p:nvGrpSpPr>
            <p:cNvPr id="26" name="组合 25"/>
            <p:cNvGrpSpPr/>
            <p:nvPr/>
          </p:nvGrpSpPr>
          <p:grpSpPr>
            <a:xfrm>
              <a:off x="3721944" y="3702869"/>
              <a:ext cx="2397222" cy="2093640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28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29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27" name="Freeform 7"/>
            <p:cNvSpPr/>
            <p:nvPr/>
          </p:nvSpPr>
          <p:spPr bwMode="auto">
            <a:xfrm>
              <a:off x="3886051" y="3844902"/>
              <a:ext cx="2080999" cy="180738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</p:grpSp>
      <p:sp>
        <p:nvSpPr>
          <p:cNvPr id="30" name="TextBox 93"/>
          <p:cNvSpPr txBox="1"/>
          <p:nvPr/>
        </p:nvSpPr>
        <p:spPr>
          <a:xfrm>
            <a:off x="6113933" y="3802229"/>
            <a:ext cx="467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4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7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8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10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7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8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10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116"/>
            <a:ext cx="12192000" cy="631288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0" y="-4100"/>
            <a:ext cx="12192000" cy="531322"/>
            <a:chOff x="0" y="-4100"/>
            <a:chExt cx="12192000" cy="531322"/>
          </a:xfrm>
        </p:grpSpPr>
        <p:sp>
          <p:nvSpPr>
            <p:cNvPr id="5" name="矩形 4"/>
            <p:cNvSpPr/>
            <p:nvPr>
              <p:custDataLst>
                <p:tags r:id="rId4"/>
              </p:custDataLst>
            </p:nvPr>
          </p:nvSpPr>
          <p:spPr>
            <a:xfrm>
              <a:off x="0" y="-4100"/>
              <a:ext cx="12192000" cy="53132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标题 1"/>
            <p:cNvSpPr txBox="1"/>
            <p:nvPr>
              <p:custDataLst>
                <p:tags r:id="rId5"/>
              </p:custDataLst>
            </p:nvPr>
          </p:nvSpPr>
          <p:spPr>
            <a:xfrm>
              <a:off x="9752159" y="112652"/>
              <a:ext cx="2439841" cy="297815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领先的视频</a:t>
              </a: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</a:rPr>
                <a:t>IP</a:t>
              </a: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化传输解决方案专家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016" y="94757"/>
              <a:ext cx="1042522" cy="333607"/>
            </a:xfrm>
            <a:prstGeom prst="rect">
              <a:avLst/>
            </a:prstGeom>
          </p:spPr>
        </p:pic>
      </p:grpSp>
      <p:sp>
        <p:nvSpPr>
          <p:cNvPr id="54" name="Rectangle 21"/>
          <p:cNvSpPr/>
          <p:nvPr>
            <p:custDataLst>
              <p:tags r:id="rId2"/>
            </p:custDataLst>
          </p:nvPr>
        </p:nvSpPr>
        <p:spPr>
          <a:xfrm>
            <a:off x="0" y="1106492"/>
            <a:ext cx="12192000" cy="5847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/>
            <a:r>
              <a:rPr lang="zh-CN" altLang="en-US" sz="3200" b="1" dirty="0">
                <a:solidFill>
                  <a:schemeClr val="bg1"/>
                </a:solidFill>
                <a:ea typeface="微软雅黑" panose="020B0503020204020204" pitchFamily="34" charset="-122"/>
                <a:sym typeface="+mn-ea"/>
              </a:rPr>
              <a:t>说明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5" name="副标题 9"/>
          <p:cNvSpPr txBox="1"/>
          <p:nvPr/>
        </p:nvSpPr>
        <p:spPr>
          <a:xfrm>
            <a:off x="1268963" y="1709160"/>
            <a:ext cx="9909110" cy="460372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ts val="1920"/>
              </a:lnSpc>
              <a:buNone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设备与设备之间双向通话，仅支持点对点方式。 如果设备正在通话中，其他设备将无法与其建立新的通话。编码器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解码器、编码器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编码器、解码器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解码器都可以成对通话，不限于编码器和解码器。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457200">
              <a:lnSpc>
                <a:spcPts val="1920"/>
              </a:lnSpc>
              <a:buNone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任何设备都可以自动发现网络中的其他对讲设备并显示为列表。您可以随时选择列表中的设备与对方建立通话。 如果不断开连接，即使断电重启也能自动建立通话关系。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457200">
              <a:lnSpc>
                <a:spcPts val="1920"/>
              </a:lnSpc>
              <a:buNone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它允许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UI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浏览器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移动浏览器）直接与设备建立呼叫。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457200">
              <a:lnSpc>
                <a:spcPts val="1920"/>
              </a:lnSpc>
              <a:buNone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如果您需要多方通话，可以选择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Kiloview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多方语音对讲系统。它支持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个终端之间进行通话，其中包括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个设备端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+2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PC/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移动端，这意味着不论您是在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Kiloview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设备端，还是在电脑或手机端，都可以加入多人通话。这意味着现场沟通完全与视频制作需求粘合起来，让事情变得更轻松。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sz="16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zh-CN" altLang="en-US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</a:t>
            </a:r>
            <a:r>
              <a:rPr lang="en-US" altLang="zh-CN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marL="342900" indent="-342900">
              <a:buAutoNum type="arabicPeriod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对于未发现的设备，可以手动添加到列表中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</a:p>
          <a:p>
            <a:pPr marL="342900" indent="-342900">
              <a:lnSpc>
                <a:spcPts val="1680"/>
              </a:lnSpc>
              <a:buAutoNum type="arabicPeriod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支持型号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所有解码器包括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DC220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DC230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D300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、视频网关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MG300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MS2/MS4;E, G, P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系列、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N1/N2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M2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的编码器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FULL NDI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包括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N4/N3/N30/N40/U40/N6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1680"/>
              </a:lnSpc>
              <a:buAutoNum type="arabicPeriod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设备软件更新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:www.www.kiloview.com/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/support/download/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当前所有设备端仅支持使用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USB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耳麦连接进行通话。</a:t>
            </a:r>
          </a:p>
        </p:txBody>
      </p:sp>
      <p:sp>
        <p:nvSpPr>
          <p:cNvPr id="56" name="文本框 55"/>
          <p:cNvSpPr txBox="1"/>
          <p:nvPr>
            <p:custDataLst>
              <p:tags r:id="rId3"/>
            </p:custDataLst>
          </p:nvPr>
        </p:nvSpPr>
        <p:spPr>
          <a:xfrm>
            <a:off x="1468036" y="89810"/>
            <a:ext cx="4230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说明</a:t>
            </a:r>
            <a:endParaRPr lang="en-US" altLang="zh-CN" sz="1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-4100"/>
            <a:ext cx="12192000" cy="531322"/>
            <a:chOff x="0" y="-4100"/>
            <a:chExt cx="12192000" cy="531322"/>
          </a:xfrm>
        </p:grpSpPr>
        <p:sp>
          <p:nvSpPr>
            <p:cNvPr id="10" name="矩形 9"/>
            <p:cNvSpPr/>
            <p:nvPr>
              <p:custDataLst>
                <p:tags r:id="rId2"/>
              </p:custDataLst>
            </p:nvPr>
          </p:nvSpPr>
          <p:spPr>
            <a:xfrm>
              <a:off x="0" y="-4100"/>
              <a:ext cx="12192000" cy="53132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标题 1"/>
            <p:cNvSpPr txBox="1"/>
            <p:nvPr>
              <p:custDataLst>
                <p:tags r:id="rId3"/>
              </p:custDataLst>
            </p:nvPr>
          </p:nvSpPr>
          <p:spPr>
            <a:xfrm>
              <a:off x="9752159" y="112652"/>
              <a:ext cx="2112825" cy="297815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领先的视频</a:t>
              </a: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</a:rPr>
                <a:t>IP</a:t>
              </a: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化传输解决方案专家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016" y="94757"/>
              <a:ext cx="1042522" cy="333607"/>
            </a:xfrm>
            <a:prstGeom prst="rect">
              <a:avLst/>
            </a:prstGeom>
          </p:spPr>
        </p:pic>
      </p:grpSp>
      <p:sp>
        <p:nvSpPr>
          <p:cNvPr id="19" name="TextBox 85"/>
          <p:cNvSpPr txBox="1"/>
          <p:nvPr/>
        </p:nvSpPr>
        <p:spPr>
          <a:xfrm>
            <a:off x="7695515" y="3093304"/>
            <a:ext cx="372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2" name="副标题 9"/>
          <p:cNvSpPr txBox="1"/>
          <p:nvPr/>
        </p:nvSpPr>
        <p:spPr>
          <a:xfrm>
            <a:off x="235125" y="1740480"/>
            <a:ext cx="11629859" cy="1236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使用语音对讲功能时，您需要使用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登录设备的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管理页面。</a:t>
            </a:r>
          </a:p>
          <a:p>
            <a:pPr marL="0" indent="457200"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例如：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https://192.168.4.139</a:t>
            </a:r>
          </a:p>
          <a:p>
            <a:pPr marL="0" indent="457200">
              <a:buNone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首次登录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管理页面时，会提示安全风险，只需要在高级里面，点击继续前往，就可以登录。</a:t>
            </a:r>
          </a:p>
        </p:txBody>
      </p:sp>
      <p:sp>
        <p:nvSpPr>
          <p:cNvPr id="35" name="文本框 34"/>
          <p:cNvSpPr txBox="1"/>
          <p:nvPr>
            <p:custDataLst>
              <p:tags r:id="rId1"/>
            </p:custDataLst>
          </p:nvPr>
        </p:nvSpPr>
        <p:spPr>
          <a:xfrm>
            <a:off x="1468036" y="89810"/>
            <a:ext cx="4230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操作步骤</a:t>
            </a:r>
            <a:endParaRPr lang="en-US" altLang="zh-CN" sz="1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3" name="组合 14"/>
          <p:cNvGrpSpPr/>
          <p:nvPr/>
        </p:nvGrpSpPr>
        <p:grpSpPr bwMode="auto">
          <a:xfrm>
            <a:off x="1735491" y="3080626"/>
            <a:ext cx="8925196" cy="3601205"/>
            <a:chOff x="7750835" y="1066419"/>
            <a:chExt cx="9169385" cy="3922124"/>
          </a:xfrm>
        </p:grpSpPr>
        <p:pic>
          <p:nvPicPr>
            <p:cNvPr id="14" name="图片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69378" y="1066419"/>
              <a:ext cx="4750842" cy="392212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图片 1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0835" y="2841767"/>
              <a:ext cx="3371429" cy="37142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0" y="737888"/>
            <a:ext cx="3144644" cy="656324"/>
            <a:chOff x="5193055" y="787769"/>
            <a:chExt cx="3144644" cy="656324"/>
          </a:xfrm>
        </p:grpSpPr>
        <p:grpSp>
          <p:nvGrpSpPr>
            <p:cNvPr id="18" name="组合 17"/>
            <p:cNvGrpSpPr/>
            <p:nvPr/>
          </p:nvGrpSpPr>
          <p:grpSpPr>
            <a:xfrm>
              <a:off x="5193055" y="787769"/>
              <a:ext cx="3144644" cy="656324"/>
              <a:chOff x="5193055" y="787769"/>
              <a:chExt cx="3144644" cy="65632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193055" y="787769"/>
                <a:ext cx="3144644" cy="6563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          设备与设备之间通话</a:t>
                </a:r>
                <a:endParaRPr lang="zh-CN" altLang="en-US" dirty="0"/>
              </a:p>
            </p:txBody>
          </p:sp>
          <p:sp>
            <p:nvSpPr>
              <p:cNvPr id="23" name="流程图: 接点 22"/>
              <p:cNvSpPr/>
              <p:nvPr/>
            </p:nvSpPr>
            <p:spPr>
              <a:xfrm>
                <a:off x="5278204" y="825429"/>
                <a:ext cx="577824" cy="577824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7" name="流程图: 接点 6"/>
            <p:cNvSpPr/>
            <p:nvPr/>
          </p:nvSpPr>
          <p:spPr>
            <a:xfrm>
              <a:off x="5329185" y="876410"/>
              <a:ext cx="475862" cy="47586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TextBox 93"/>
            <p:cNvSpPr txBox="1"/>
            <p:nvPr/>
          </p:nvSpPr>
          <p:spPr>
            <a:xfrm>
              <a:off x="5304094" y="895877"/>
              <a:ext cx="6370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+mj-ea"/>
                  <a:ea typeface="+mj-ea"/>
                </a:rPr>
                <a:t>2-1</a:t>
              </a:r>
              <a:endParaRPr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-4100"/>
            <a:ext cx="12192000" cy="531322"/>
            <a:chOff x="0" y="-4100"/>
            <a:chExt cx="12192000" cy="531322"/>
          </a:xfrm>
        </p:grpSpPr>
        <p:sp>
          <p:nvSpPr>
            <p:cNvPr id="10" name="矩形 9"/>
            <p:cNvSpPr/>
            <p:nvPr>
              <p:custDataLst>
                <p:tags r:id="rId2"/>
              </p:custDataLst>
            </p:nvPr>
          </p:nvSpPr>
          <p:spPr>
            <a:xfrm>
              <a:off x="0" y="-4100"/>
              <a:ext cx="12192000" cy="53132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标题 1"/>
            <p:cNvSpPr txBox="1"/>
            <p:nvPr>
              <p:custDataLst>
                <p:tags r:id="rId3"/>
              </p:custDataLst>
            </p:nvPr>
          </p:nvSpPr>
          <p:spPr>
            <a:xfrm>
              <a:off x="9752159" y="112652"/>
              <a:ext cx="2112825" cy="297815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领先的视频</a:t>
              </a: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</a:rPr>
                <a:t>IP</a:t>
              </a: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化传输解决方案专家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016" y="94757"/>
              <a:ext cx="1042522" cy="333607"/>
            </a:xfrm>
            <a:prstGeom prst="rect">
              <a:avLst/>
            </a:prstGeom>
          </p:spPr>
        </p:pic>
      </p:grpSp>
      <p:sp>
        <p:nvSpPr>
          <p:cNvPr id="19" name="TextBox 85"/>
          <p:cNvSpPr txBox="1"/>
          <p:nvPr/>
        </p:nvSpPr>
        <p:spPr>
          <a:xfrm>
            <a:off x="7695515" y="3093304"/>
            <a:ext cx="372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2" name="副标题 9"/>
          <p:cNvSpPr txBox="1"/>
          <p:nvPr/>
        </p:nvSpPr>
        <p:spPr>
          <a:xfrm>
            <a:off x="235125" y="1792178"/>
            <a:ext cx="9757961" cy="409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在同一局域网的子网下，各设备之间可以相互发现，并展示在通话页面。</a:t>
            </a:r>
          </a:p>
        </p:txBody>
      </p:sp>
      <p:pic>
        <p:nvPicPr>
          <p:cNvPr id="34" name="图片 33" descr="游戏机里面的人物&#10;&#10;中度可信度描述已自动生成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853" y="2801958"/>
            <a:ext cx="7466996" cy="267474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文本框 34"/>
          <p:cNvSpPr txBox="1"/>
          <p:nvPr>
            <p:custDataLst>
              <p:tags r:id="rId1"/>
            </p:custDataLst>
          </p:nvPr>
        </p:nvSpPr>
        <p:spPr>
          <a:xfrm>
            <a:off x="1468036" y="89810"/>
            <a:ext cx="4230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操作步骤</a:t>
            </a:r>
            <a:endParaRPr lang="en-US" altLang="zh-CN" sz="1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016" y="2714259"/>
            <a:ext cx="3995608" cy="3539488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0" y="737888"/>
            <a:ext cx="3144644" cy="656324"/>
            <a:chOff x="5193055" y="787769"/>
            <a:chExt cx="3144644" cy="656324"/>
          </a:xfrm>
        </p:grpSpPr>
        <p:grpSp>
          <p:nvGrpSpPr>
            <p:cNvPr id="22" name="组合 21"/>
            <p:cNvGrpSpPr/>
            <p:nvPr/>
          </p:nvGrpSpPr>
          <p:grpSpPr>
            <a:xfrm>
              <a:off x="5193055" y="787769"/>
              <a:ext cx="3144644" cy="656324"/>
              <a:chOff x="5193055" y="787769"/>
              <a:chExt cx="3144644" cy="656324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5193055" y="787769"/>
                <a:ext cx="3144644" cy="6563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          设备与设备之间通话</a:t>
                </a:r>
                <a:endParaRPr lang="zh-CN" altLang="en-US" dirty="0"/>
              </a:p>
            </p:txBody>
          </p:sp>
          <p:sp>
            <p:nvSpPr>
              <p:cNvPr id="26" name="流程图: 接点 25"/>
              <p:cNvSpPr/>
              <p:nvPr/>
            </p:nvSpPr>
            <p:spPr>
              <a:xfrm>
                <a:off x="5278204" y="825429"/>
                <a:ext cx="577824" cy="577824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3" name="流程图: 接点 22"/>
            <p:cNvSpPr/>
            <p:nvPr/>
          </p:nvSpPr>
          <p:spPr>
            <a:xfrm>
              <a:off x="5329185" y="876410"/>
              <a:ext cx="475862" cy="47586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TextBox 93"/>
            <p:cNvSpPr txBox="1"/>
            <p:nvPr/>
          </p:nvSpPr>
          <p:spPr>
            <a:xfrm>
              <a:off x="5304094" y="895877"/>
              <a:ext cx="6370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+mj-ea"/>
                  <a:ea typeface="+mj-ea"/>
                </a:rPr>
                <a:t>2-1</a:t>
              </a:r>
              <a:endParaRPr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85"/>
          <p:cNvSpPr txBox="1"/>
          <p:nvPr/>
        </p:nvSpPr>
        <p:spPr>
          <a:xfrm>
            <a:off x="7695515" y="3093304"/>
            <a:ext cx="372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2" name="副标题 9"/>
          <p:cNvSpPr txBox="1"/>
          <p:nvPr/>
        </p:nvSpPr>
        <p:spPr>
          <a:xfrm>
            <a:off x="167571" y="1652501"/>
            <a:ext cx="5531193" cy="910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当两个设备处在不同子网时，通过      添加设备，填入需要添加的设备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地址，端口默认使用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14000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，目前不支持修改。</a:t>
            </a:r>
          </a:p>
        </p:txBody>
      </p:sp>
      <p:grpSp>
        <p:nvGrpSpPr>
          <p:cNvPr id="18" name="Group 57"/>
          <p:cNvGrpSpPr/>
          <p:nvPr/>
        </p:nvGrpSpPr>
        <p:grpSpPr bwMode="auto">
          <a:xfrm>
            <a:off x="4372240" y="1875792"/>
            <a:ext cx="242984" cy="232565"/>
            <a:chOff x="8240" y="-469"/>
            <a:chExt cx="540" cy="454"/>
          </a:xfrm>
        </p:grpSpPr>
        <p:sp>
          <p:nvSpPr>
            <p:cNvPr id="20" name="Freeform 61"/>
            <p:cNvSpPr/>
            <p:nvPr/>
          </p:nvSpPr>
          <p:spPr bwMode="auto">
            <a:xfrm>
              <a:off x="8240" y="-469"/>
              <a:ext cx="540" cy="454"/>
            </a:xfrm>
            <a:custGeom>
              <a:avLst/>
              <a:gdLst>
                <a:gd name="T0" fmla="+- 0 8510 8240"/>
                <a:gd name="T1" fmla="*/ T0 w 540"/>
                <a:gd name="T2" fmla="+- 0 -468 -468"/>
                <a:gd name="T3" fmla="*/ -468 h 454"/>
                <a:gd name="T4" fmla="+- 0 8425 8240"/>
                <a:gd name="T5" fmla="*/ T4 w 540"/>
                <a:gd name="T6" fmla="+- 0 -457 -468"/>
                <a:gd name="T7" fmla="*/ -457 h 454"/>
                <a:gd name="T8" fmla="+- 0 8351 8240"/>
                <a:gd name="T9" fmla="*/ T8 w 540"/>
                <a:gd name="T10" fmla="+- 0 -425 -468"/>
                <a:gd name="T11" fmla="*/ -425 h 454"/>
                <a:gd name="T12" fmla="+- 0 8292 8240"/>
                <a:gd name="T13" fmla="*/ T12 w 540"/>
                <a:gd name="T14" fmla="+- 0 -375 -468"/>
                <a:gd name="T15" fmla="*/ -375 h 454"/>
                <a:gd name="T16" fmla="+- 0 8254 8240"/>
                <a:gd name="T17" fmla="*/ T16 w 540"/>
                <a:gd name="T18" fmla="+- 0 -313 -468"/>
                <a:gd name="T19" fmla="*/ -313 h 454"/>
                <a:gd name="T20" fmla="+- 0 8240 8240"/>
                <a:gd name="T21" fmla="*/ T20 w 540"/>
                <a:gd name="T22" fmla="+- 0 -242 -468"/>
                <a:gd name="T23" fmla="*/ -242 h 454"/>
                <a:gd name="T24" fmla="+- 0 8254 8240"/>
                <a:gd name="T25" fmla="*/ T24 w 540"/>
                <a:gd name="T26" fmla="+- 0 -170 -468"/>
                <a:gd name="T27" fmla="*/ -170 h 454"/>
                <a:gd name="T28" fmla="+- 0 8292 8240"/>
                <a:gd name="T29" fmla="*/ T28 w 540"/>
                <a:gd name="T30" fmla="+- 0 -108 -468"/>
                <a:gd name="T31" fmla="*/ -108 h 454"/>
                <a:gd name="T32" fmla="+- 0 8351 8240"/>
                <a:gd name="T33" fmla="*/ T32 w 540"/>
                <a:gd name="T34" fmla="+- 0 -59 -468"/>
                <a:gd name="T35" fmla="*/ -59 h 454"/>
                <a:gd name="T36" fmla="+- 0 8425 8240"/>
                <a:gd name="T37" fmla="*/ T36 w 540"/>
                <a:gd name="T38" fmla="+- 0 -26 -468"/>
                <a:gd name="T39" fmla="*/ -26 h 454"/>
                <a:gd name="T40" fmla="+- 0 8510 8240"/>
                <a:gd name="T41" fmla="*/ T40 w 540"/>
                <a:gd name="T42" fmla="+- 0 -15 -468"/>
                <a:gd name="T43" fmla="*/ -15 h 454"/>
                <a:gd name="T44" fmla="+- 0 8596 8240"/>
                <a:gd name="T45" fmla="*/ T44 w 540"/>
                <a:gd name="T46" fmla="+- 0 -26 -468"/>
                <a:gd name="T47" fmla="*/ -26 h 454"/>
                <a:gd name="T48" fmla="+- 0 8670 8240"/>
                <a:gd name="T49" fmla="*/ T48 w 540"/>
                <a:gd name="T50" fmla="+- 0 -59 -468"/>
                <a:gd name="T51" fmla="*/ -59 h 454"/>
                <a:gd name="T52" fmla="+- 0 8728 8240"/>
                <a:gd name="T53" fmla="*/ T52 w 540"/>
                <a:gd name="T54" fmla="+- 0 -108 -468"/>
                <a:gd name="T55" fmla="*/ -108 h 454"/>
                <a:gd name="T56" fmla="+- 0 8767 8240"/>
                <a:gd name="T57" fmla="*/ T56 w 540"/>
                <a:gd name="T58" fmla="+- 0 -170 -468"/>
                <a:gd name="T59" fmla="*/ -170 h 454"/>
                <a:gd name="T60" fmla="+- 0 8780 8240"/>
                <a:gd name="T61" fmla="*/ T60 w 540"/>
                <a:gd name="T62" fmla="+- 0 -242 -468"/>
                <a:gd name="T63" fmla="*/ -242 h 454"/>
                <a:gd name="T64" fmla="+- 0 8767 8240"/>
                <a:gd name="T65" fmla="*/ T64 w 540"/>
                <a:gd name="T66" fmla="+- 0 -313 -468"/>
                <a:gd name="T67" fmla="*/ -313 h 454"/>
                <a:gd name="T68" fmla="+- 0 8728 8240"/>
                <a:gd name="T69" fmla="*/ T68 w 540"/>
                <a:gd name="T70" fmla="+- 0 -375 -468"/>
                <a:gd name="T71" fmla="*/ -375 h 454"/>
                <a:gd name="T72" fmla="+- 0 8670 8240"/>
                <a:gd name="T73" fmla="*/ T72 w 540"/>
                <a:gd name="T74" fmla="+- 0 -425 -468"/>
                <a:gd name="T75" fmla="*/ -425 h 454"/>
                <a:gd name="T76" fmla="+- 0 8596 8240"/>
                <a:gd name="T77" fmla="*/ T76 w 540"/>
                <a:gd name="T78" fmla="+- 0 -457 -468"/>
                <a:gd name="T79" fmla="*/ -457 h 454"/>
                <a:gd name="T80" fmla="+- 0 8510 8240"/>
                <a:gd name="T81" fmla="*/ T80 w 540"/>
                <a:gd name="T82" fmla="+- 0 -468 -468"/>
                <a:gd name="T83" fmla="*/ -468 h 45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</a:cxnLst>
              <a:rect l="0" t="0" r="r" b="b"/>
              <a:pathLst>
                <a:path w="540" h="454">
                  <a:moveTo>
                    <a:pt x="270" y="0"/>
                  </a:moveTo>
                  <a:lnTo>
                    <a:pt x="185" y="11"/>
                  </a:lnTo>
                  <a:lnTo>
                    <a:pt x="111" y="43"/>
                  </a:lnTo>
                  <a:lnTo>
                    <a:pt x="52" y="93"/>
                  </a:lnTo>
                  <a:lnTo>
                    <a:pt x="14" y="155"/>
                  </a:lnTo>
                  <a:lnTo>
                    <a:pt x="0" y="226"/>
                  </a:lnTo>
                  <a:lnTo>
                    <a:pt x="14" y="298"/>
                  </a:lnTo>
                  <a:lnTo>
                    <a:pt x="52" y="360"/>
                  </a:lnTo>
                  <a:lnTo>
                    <a:pt x="111" y="409"/>
                  </a:lnTo>
                  <a:lnTo>
                    <a:pt x="185" y="442"/>
                  </a:lnTo>
                  <a:lnTo>
                    <a:pt x="270" y="453"/>
                  </a:lnTo>
                  <a:lnTo>
                    <a:pt x="356" y="442"/>
                  </a:lnTo>
                  <a:lnTo>
                    <a:pt x="430" y="409"/>
                  </a:lnTo>
                  <a:lnTo>
                    <a:pt x="488" y="360"/>
                  </a:lnTo>
                  <a:lnTo>
                    <a:pt x="527" y="298"/>
                  </a:lnTo>
                  <a:lnTo>
                    <a:pt x="540" y="226"/>
                  </a:lnTo>
                  <a:lnTo>
                    <a:pt x="527" y="155"/>
                  </a:lnTo>
                  <a:lnTo>
                    <a:pt x="488" y="93"/>
                  </a:lnTo>
                  <a:lnTo>
                    <a:pt x="430" y="43"/>
                  </a:lnTo>
                  <a:lnTo>
                    <a:pt x="356" y="11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76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1" name="Freeform 60"/>
            <p:cNvSpPr/>
            <p:nvPr/>
          </p:nvSpPr>
          <p:spPr bwMode="auto">
            <a:xfrm>
              <a:off x="8240" y="-469"/>
              <a:ext cx="540" cy="454"/>
            </a:xfrm>
            <a:custGeom>
              <a:avLst/>
              <a:gdLst>
                <a:gd name="T0" fmla="+- 0 8240 8240"/>
                <a:gd name="T1" fmla="*/ T0 w 540"/>
                <a:gd name="T2" fmla="+- 0 -242 -468"/>
                <a:gd name="T3" fmla="*/ -242 h 454"/>
                <a:gd name="T4" fmla="+- 0 8254 8240"/>
                <a:gd name="T5" fmla="*/ T4 w 540"/>
                <a:gd name="T6" fmla="+- 0 -313 -468"/>
                <a:gd name="T7" fmla="*/ -313 h 454"/>
                <a:gd name="T8" fmla="+- 0 8292 8240"/>
                <a:gd name="T9" fmla="*/ T8 w 540"/>
                <a:gd name="T10" fmla="+- 0 -375 -468"/>
                <a:gd name="T11" fmla="*/ -375 h 454"/>
                <a:gd name="T12" fmla="+- 0 8351 8240"/>
                <a:gd name="T13" fmla="*/ T12 w 540"/>
                <a:gd name="T14" fmla="+- 0 -425 -468"/>
                <a:gd name="T15" fmla="*/ -425 h 454"/>
                <a:gd name="T16" fmla="+- 0 8425 8240"/>
                <a:gd name="T17" fmla="*/ T16 w 540"/>
                <a:gd name="T18" fmla="+- 0 -457 -468"/>
                <a:gd name="T19" fmla="*/ -457 h 454"/>
                <a:gd name="T20" fmla="+- 0 8510 8240"/>
                <a:gd name="T21" fmla="*/ T20 w 540"/>
                <a:gd name="T22" fmla="+- 0 -468 -468"/>
                <a:gd name="T23" fmla="*/ -468 h 454"/>
                <a:gd name="T24" fmla="+- 0 8596 8240"/>
                <a:gd name="T25" fmla="*/ T24 w 540"/>
                <a:gd name="T26" fmla="+- 0 -457 -468"/>
                <a:gd name="T27" fmla="*/ -457 h 454"/>
                <a:gd name="T28" fmla="+- 0 8670 8240"/>
                <a:gd name="T29" fmla="*/ T28 w 540"/>
                <a:gd name="T30" fmla="+- 0 -425 -468"/>
                <a:gd name="T31" fmla="*/ -425 h 454"/>
                <a:gd name="T32" fmla="+- 0 8728 8240"/>
                <a:gd name="T33" fmla="*/ T32 w 540"/>
                <a:gd name="T34" fmla="+- 0 -375 -468"/>
                <a:gd name="T35" fmla="*/ -375 h 454"/>
                <a:gd name="T36" fmla="+- 0 8767 8240"/>
                <a:gd name="T37" fmla="*/ T36 w 540"/>
                <a:gd name="T38" fmla="+- 0 -313 -468"/>
                <a:gd name="T39" fmla="*/ -313 h 454"/>
                <a:gd name="T40" fmla="+- 0 8780 8240"/>
                <a:gd name="T41" fmla="*/ T40 w 540"/>
                <a:gd name="T42" fmla="+- 0 -242 -468"/>
                <a:gd name="T43" fmla="*/ -242 h 454"/>
                <a:gd name="T44" fmla="+- 0 8767 8240"/>
                <a:gd name="T45" fmla="*/ T44 w 540"/>
                <a:gd name="T46" fmla="+- 0 -170 -468"/>
                <a:gd name="T47" fmla="*/ -170 h 454"/>
                <a:gd name="T48" fmla="+- 0 8728 8240"/>
                <a:gd name="T49" fmla="*/ T48 w 540"/>
                <a:gd name="T50" fmla="+- 0 -108 -468"/>
                <a:gd name="T51" fmla="*/ -108 h 454"/>
                <a:gd name="T52" fmla="+- 0 8670 8240"/>
                <a:gd name="T53" fmla="*/ T52 w 540"/>
                <a:gd name="T54" fmla="+- 0 -59 -468"/>
                <a:gd name="T55" fmla="*/ -59 h 454"/>
                <a:gd name="T56" fmla="+- 0 8596 8240"/>
                <a:gd name="T57" fmla="*/ T56 w 540"/>
                <a:gd name="T58" fmla="+- 0 -26 -468"/>
                <a:gd name="T59" fmla="*/ -26 h 454"/>
                <a:gd name="T60" fmla="+- 0 8510 8240"/>
                <a:gd name="T61" fmla="*/ T60 w 540"/>
                <a:gd name="T62" fmla="+- 0 -15 -468"/>
                <a:gd name="T63" fmla="*/ -15 h 454"/>
                <a:gd name="T64" fmla="+- 0 8425 8240"/>
                <a:gd name="T65" fmla="*/ T64 w 540"/>
                <a:gd name="T66" fmla="+- 0 -26 -468"/>
                <a:gd name="T67" fmla="*/ -26 h 454"/>
                <a:gd name="T68" fmla="+- 0 8351 8240"/>
                <a:gd name="T69" fmla="*/ T68 w 540"/>
                <a:gd name="T70" fmla="+- 0 -59 -468"/>
                <a:gd name="T71" fmla="*/ -59 h 454"/>
                <a:gd name="T72" fmla="+- 0 8292 8240"/>
                <a:gd name="T73" fmla="*/ T72 w 540"/>
                <a:gd name="T74" fmla="+- 0 -108 -468"/>
                <a:gd name="T75" fmla="*/ -108 h 454"/>
                <a:gd name="T76" fmla="+- 0 8254 8240"/>
                <a:gd name="T77" fmla="*/ T76 w 540"/>
                <a:gd name="T78" fmla="+- 0 -170 -468"/>
                <a:gd name="T79" fmla="*/ -170 h 454"/>
                <a:gd name="T80" fmla="+- 0 8240 8240"/>
                <a:gd name="T81" fmla="*/ T80 w 540"/>
                <a:gd name="T82" fmla="+- 0 -242 -468"/>
                <a:gd name="T83" fmla="*/ -242 h 45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</a:cxnLst>
              <a:rect l="0" t="0" r="r" b="b"/>
              <a:pathLst>
                <a:path w="540" h="454">
                  <a:moveTo>
                    <a:pt x="0" y="226"/>
                  </a:moveTo>
                  <a:lnTo>
                    <a:pt x="14" y="155"/>
                  </a:lnTo>
                  <a:lnTo>
                    <a:pt x="52" y="93"/>
                  </a:lnTo>
                  <a:lnTo>
                    <a:pt x="111" y="43"/>
                  </a:lnTo>
                  <a:lnTo>
                    <a:pt x="185" y="11"/>
                  </a:lnTo>
                  <a:lnTo>
                    <a:pt x="270" y="0"/>
                  </a:lnTo>
                  <a:lnTo>
                    <a:pt x="356" y="11"/>
                  </a:lnTo>
                  <a:lnTo>
                    <a:pt x="430" y="43"/>
                  </a:lnTo>
                  <a:lnTo>
                    <a:pt x="488" y="93"/>
                  </a:lnTo>
                  <a:lnTo>
                    <a:pt x="527" y="155"/>
                  </a:lnTo>
                  <a:lnTo>
                    <a:pt x="540" y="226"/>
                  </a:lnTo>
                  <a:lnTo>
                    <a:pt x="527" y="298"/>
                  </a:lnTo>
                  <a:lnTo>
                    <a:pt x="488" y="360"/>
                  </a:lnTo>
                  <a:lnTo>
                    <a:pt x="430" y="409"/>
                  </a:lnTo>
                  <a:lnTo>
                    <a:pt x="356" y="442"/>
                  </a:lnTo>
                  <a:lnTo>
                    <a:pt x="270" y="453"/>
                  </a:lnTo>
                  <a:lnTo>
                    <a:pt x="185" y="442"/>
                  </a:lnTo>
                  <a:lnTo>
                    <a:pt x="111" y="409"/>
                  </a:lnTo>
                  <a:lnTo>
                    <a:pt x="52" y="360"/>
                  </a:lnTo>
                  <a:lnTo>
                    <a:pt x="14" y="298"/>
                  </a:lnTo>
                  <a:lnTo>
                    <a:pt x="0" y="226"/>
                  </a:lnTo>
                  <a:close/>
                </a:path>
              </a:pathLst>
            </a:custGeom>
            <a:noFill/>
            <a:ln w="38100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2" name="Freeform 59"/>
            <p:cNvSpPr/>
            <p:nvPr/>
          </p:nvSpPr>
          <p:spPr bwMode="auto">
            <a:xfrm>
              <a:off x="8310" y="-410"/>
              <a:ext cx="397" cy="334"/>
            </a:xfrm>
            <a:custGeom>
              <a:avLst/>
              <a:gdLst>
                <a:gd name="T0" fmla="+- 0 8708 8311"/>
                <a:gd name="T1" fmla="*/ T0 w 397"/>
                <a:gd name="T2" fmla="+- 0 -296 -410"/>
                <a:gd name="T3" fmla="*/ -296 h 334"/>
                <a:gd name="T4" fmla="+- 0 8563 8311"/>
                <a:gd name="T5" fmla="*/ T4 w 397"/>
                <a:gd name="T6" fmla="+- 0 -296 -410"/>
                <a:gd name="T7" fmla="*/ -296 h 334"/>
                <a:gd name="T8" fmla="+- 0 8563 8311"/>
                <a:gd name="T9" fmla="*/ T8 w 397"/>
                <a:gd name="T10" fmla="+- 0 -410 -410"/>
                <a:gd name="T11" fmla="*/ -410 h 334"/>
                <a:gd name="T12" fmla="+- 0 8456 8311"/>
                <a:gd name="T13" fmla="*/ T12 w 397"/>
                <a:gd name="T14" fmla="+- 0 -410 -410"/>
                <a:gd name="T15" fmla="*/ -410 h 334"/>
                <a:gd name="T16" fmla="+- 0 8456 8311"/>
                <a:gd name="T17" fmla="*/ T16 w 397"/>
                <a:gd name="T18" fmla="+- 0 -296 -410"/>
                <a:gd name="T19" fmla="*/ -296 h 334"/>
                <a:gd name="T20" fmla="+- 0 8311 8311"/>
                <a:gd name="T21" fmla="*/ T20 w 397"/>
                <a:gd name="T22" fmla="+- 0 -296 -410"/>
                <a:gd name="T23" fmla="*/ -296 h 334"/>
                <a:gd name="T24" fmla="+- 0 8311 8311"/>
                <a:gd name="T25" fmla="*/ T24 w 397"/>
                <a:gd name="T26" fmla="+- 0 -190 -410"/>
                <a:gd name="T27" fmla="*/ -190 h 334"/>
                <a:gd name="T28" fmla="+- 0 8456 8311"/>
                <a:gd name="T29" fmla="*/ T28 w 397"/>
                <a:gd name="T30" fmla="+- 0 -190 -410"/>
                <a:gd name="T31" fmla="*/ -190 h 334"/>
                <a:gd name="T32" fmla="+- 0 8456 8311"/>
                <a:gd name="T33" fmla="*/ T32 w 397"/>
                <a:gd name="T34" fmla="+- 0 -76 -410"/>
                <a:gd name="T35" fmla="*/ -76 h 334"/>
                <a:gd name="T36" fmla="+- 0 8563 8311"/>
                <a:gd name="T37" fmla="*/ T36 w 397"/>
                <a:gd name="T38" fmla="+- 0 -76 -410"/>
                <a:gd name="T39" fmla="*/ -76 h 334"/>
                <a:gd name="T40" fmla="+- 0 8563 8311"/>
                <a:gd name="T41" fmla="*/ T40 w 397"/>
                <a:gd name="T42" fmla="+- 0 -190 -410"/>
                <a:gd name="T43" fmla="*/ -190 h 334"/>
                <a:gd name="T44" fmla="+- 0 8708 8311"/>
                <a:gd name="T45" fmla="*/ T44 w 397"/>
                <a:gd name="T46" fmla="+- 0 -190 -410"/>
                <a:gd name="T47" fmla="*/ -190 h 334"/>
                <a:gd name="T48" fmla="+- 0 8708 8311"/>
                <a:gd name="T49" fmla="*/ T48 w 397"/>
                <a:gd name="T50" fmla="+- 0 -296 -410"/>
                <a:gd name="T51" fmla="*/ -296 h 33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397" h="334">
                  <a:moveTo>
                    <a:pt x="397" y="114"/>
                  </a:moveTo>
                  <a:lnTo>
                    <a:pt x="252" y="114"/>
                  </a:lnTo>
                  <a:lnTo>
                    <a:pt x="252" y="0"/>
                  </a:lnTo>
                  <a:lnTo>
                    <a:pt x="145" y="0"/>
                  </a:lnTo>
                  <a:lnTo>
                    <a:pt x="145" y="114"/>
                  </a:lnTo>
                  <a:lnTo>
                    <a:pt x="0" y="114"/>
                  </a:lnTo>
                  <a:lnTo>
                    <a:pt x="0" y="220"/>
                  </a:lnTo>
                  <a:lnTo>
                    <a:pt x="145" y="220"/>
                  </a:lnTo>
                  <a:lnTo>
                    <a:pt x="145" y="334"/>
                  </a:lnTo>
                  <a:lnTo>
                    <a:pt x="252" y="334"/>
                  </a:lnTo>
                  <a:lnTo>
                    <a:pt x="252" y="220"/>
                  </a:lnTo>
                  <a:lnTo>
                    <a:pt x="397" y="220"/>
                  </a:lnTo>
                  <a:lnTo>
                    <a:pt x="397" y="1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3" name="Freeform 58"/>
            <p:cNvSpPr/>
            <p:nvPr/>
          </p:nvSpPr>
          <p:spPr bwMode="auto">
            <a:xfrm>
              <a:off x="8310" y="-410"/>
              <a:ext cx="397" cy="334"/>
            </a:xfrm>
            <a:custGeom>
              <a:avLst/>
              <a:gdLst>
                <a:gd name="T0" fmla="+- 0 8311 8311"/>
                <a:gd name="T1" fmla="*/ T0 w 397"/>
                <a:gd name="T2" fmla="+- 0 -296 -409"/>
                <a:gd name="T3" fmla="*/ -296 h 334"/>
                <a:gd name="T4" fmla="+- 0 8456 8311"/>
                <a:gd name="T5" fmla="*/ T4 w 397"/>
                <a:gd name="T6" fmla="+- 0 -296 -409"/>
                <a:gd name="T7" fmla="*/ -296 h 334"/>
                <a:gd name="T8" fmla="+- 0 8456 8311"/>
                <a:gd name="T9" fmla="*/ T8 w 397"/>
                <a:gd name="T10" fmla="+- 0 -409 -409"/>
                <a:gd name="T11" fmla="*/ -409 h 334"/>
                <a:gd name="T12" fmla="+- 0 8563 8311"/>
                <a:gd name="T13" fmla="*/ T12 w 397"/>
                <a:gd name="T14" fmla="+- 0 -409 -409"/>
                <a:gd name="T15" fmla="*/ -409 h 334"/>
                <a:gd name="T16" fmla="+- 0 8563 8311"/>
                <a:gd name="T17" fmla="*/ T16 w 397"/>
                <a:gd name="T18" fmla="+- 0 -296 -409"/>
                <a:gd name="T19" fmla="*/ -296 h 334"/>
                <a:gd name="T20" fmla="+- 0 8708 8311"/>
                <a:gd name="T21" fmla="*/ T20 w 397"/>
                <a:gd name="T22" fmla="+- 0 -296 -409"/>
                <a:gd name="T23" fmla="*/ -296 h 334"/>
                <a:gd name="T24" fmla="+- 0 8708 8311"/>
                <a:gd name="T25" fmla="*/ T24 w 397"/>
                <a:gd name="T26" fmla="+- 0 -189 -409"/>
                <a:gd name="T27" fmla="*/ -189 h 334"/>
                <a:gd name="T28" fmla="+- 0 8563 8311"/>
                <a:gd name="T29" fmla="*/ T28 w 397"/>
                <a:gd name="T30" fmla="+- 0 -189 -409"/>
                <a:gd name="T31" fmla="*/ -189 h 334"/>
                <a:gd name="T32" fmla="+- 0 8563 8311"/>
                <a:gd name="T33" fmla="*/ T32 w 397"/>
                <a:gd name="T34" fmla="+- 0 -76 -409"/>
                <a:gd name="T35" fmla="*/ -76 h 334"/>
                <a:gd name="T36" fmla="+- 0 8456 8311"/>
                <a:gd name="T37" fmla="*/ T36 w 397"/>
                <a:gd name="T38" fmla="+- 0 -76 -409"/>
                <a:gd name="T39" fmla="*/ -76 h 334"/>
                <a:gd name="T40" fmla="+- 0 8456 8311"/>
                <a:gd name="T41" fmla="*/ T40 w 397"/>
                <a:gd name="T42" fmla="+- 0 -189 -409"/>
                <a:gd name="T43" fmla="*/ -189 h 334"/>
                <a:gd name="T44" fmla="+- 0 8311 8311"/>
                <a:gd name="T45" fmla="*/ T44 w 397"/>
                <a:gd name="T46" fmla="+- 0 -189 -409"/>
                <a:gd name="T47" fmla="*/ -189 h 334"/>
                <a:gd name="T48" fmla="+- 0 8311 8311"/>
                <a:gd name="T49" fmla="*/ T48 w 397"/>
                <a:gd name="T50" fmla="+- 0 -296 -409"/>
                <a:gd name="T51" fmla="*/ -296 h 33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397" h="334">
                  <a:moveTo>
                    <a:pt x="0" y="113"/>
                  </a:moveTo>
                  <a:lnTo>
                    <a:pt x="145" y="113"/>
                  </a:lnTo>
                  <a:lnTo>
                    <a:pt x="145" y="0"/>
                  </a:lnTo>
                  <a:lnTo>
                    <a:pt x="252" y="0"/>
                  </a:lnTo>
                  <a:lnTo>
                    <a:pt x="252" y="113"/>
                  </a:lnTo>
                  <a:lnTo>
                    <a:pt x="397" y="113"/>
                  </a:lnTo>
                  <a:lnTo>
                    <a:pt x="397" y="220"/>
                  </a:lnTo>
                  <a:lnTo>
                    <a:pt x="252" y="220"/>
                  </a:lnTo>
                  <a:lnTo>
                    <a:pt x="252" y="333"/>
                  </a:lnTo>
                  <a:lnTo>
                    <a:pt x="145" y="333"/>
                  </a:lnTo>
                  <a:lnTo>
                    <a:pt x="145" y="220"/>
                  </a:lnTo>
                  <a:lnTo>
                    <a:pt x="0" y="220"/>
                  </a:lnTo>
                  <a:lnTo>
                    <a:pt x="0" y="113"/>
                  </a:lnTo>
                  <a:close/>
                </a:path>
              </a:pathLst>
            </a:custGeom>
            <a:noFill/>
            <a:ln w="12700">
              <a:solidFill>
                <a:srgbClr val="2E528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28" name="副标题 9"/>
          <p:cNvSpPr txBox="1"/>
          <p:nvPr/>
        </p:nvSpPr>
        <p:spPr>
          <a:xfrm>
            <a:off x="6096000" y="1308392"/>
            <a:ext cx="5531193" cy="1618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两个设备之间，任何一端点击连接图标，设备开始建立连接。点击连接图标的设备在建立通话后，会显示绿色框，此时两个设备之间可以开始通话。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再次点击此连接图标，即挂断当前通话。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-4100"/>
            <a:ext cx="12192000" cy="531322"/>
            <a:chOff x="0" y="-4100"/>
            <a:chExt cx="12192000" cy="531322"/>
          </a:xfrm>
        </p:grpSpPr>
        <p:sp>
          <p:nvSpPr>
            <p:cNvPr id="35" name="矩形 34"/>
            <p:cNvSpPr/>
            <p:nvPr>
              <p:custDataLst>
                <p:tags r:id="rId2"/>
              </p:custDataLst>
            </p:nvPr>
          </p:nvSpPr>
          <p:spPr>
            <a:xfrm>
              <a:off x="0" y="-4100"/>
              <a:ext cx="12192000" cy="53132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标题 1"/>
            <p:cNvSpPr txBox="1"/>
            <p:nvPr>
              <p:custDataLst>
                <p:tags r:id="rId3"/>
              </p:custDataLst>
            </p:nvPr>
          </p:nvSpPr>
          <p:spPr>
            <a:xfrm>
              <a:off x="9752159" y="112652"/>
              <a:ext cx="2439841" cy="297815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领先的视频</a:t>
              </a: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</a:rPr>
                <a:t>IP</a:t>
              </a: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化传输解决方案专家</a:t>
              </a:r>
            </a:p>
          </p:txBody>
        </p:sp>
        <p:pic>
          <p:nvPicPr>
            <p:cNvPr id="37" name="图片 3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016" y="94757"/>
              <a:ext cx="1042522" cy="333607"/>
            </a:xfrm>
            <a:prstGeom prst="rect">
              <a:avLst/>
            </a:prstGeom>
          </p:spPr>
        </p:pic>
      </p:grpSp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1468036" y="89810"/>
            <a:ext cx="4230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操作步骤</a:t>
            </a:r>
            <a:endParaRPr lang="en-US" altLang="zh-CN" sz="1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748122" y="2785931"/>
            <a:ext cx="4626281" cy="3873498"/>
            <a:chOff x="6383338" y="1991564"/>
            <a:chExt cx="5486400" cy="4355261"/>
          </a:xfrm>
        </p:grpSpPr>
        <p:grpSp>
          <p:nvGrpSpPr>
            <p:cNvPr id="34" name="组合 18"/>
            <p:cNvGrpSpPr/>
            <p:nvPr/>
          </p:nvGrpSpPr>
          <p:grpSpPr bwMode="auto">
            <a:xfrm>
              <a:off x="6383338" y="2942485"/>
              <a:ext cx="5486400" cy="3404340"/>
              <a:chOff x="6384032" y="2582864"/>
              <a:chExt cx="5485714" cy="3403858"/>
            </a:xfrm>
          </p:grpSpPr>
          <p:pic>
            <p:nvPicPr>
              <p:cNvPr id="40" name="图片 7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84032" y="3501008"/>
                <a:ext cx="5485714" cy="24857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41" name="连接符: 曲线 40"/>
              <p:cNvCxnSpPr>
                <a:endCxn id="39" idx="3"/>
              </p:cNvCxnSpPr>
              <p:nvPr/>
            </p:nvCxnSpPr>
            <p:spPr>
              <a:xfrm rot="16200000" flipV="1">
                <a:off x="9999013" y="3067228"/>
                <a:ext cx="1751461" cy="782733"/>
              </a:xfrm>
              <a:prstGeom prst="curvedConnector2">
                <a:avLst/>
              </a:prstGeom>
              <a:ln w="28575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869246" y="1991564"/>
              <a:ext cx="2613950" cy="1901842"/>
            </a:xfrm>
            <a:prstGeom prst="rect">
              <a:avLst/>
            </a:prstGeom>
          </p:spPr>
        </p:pic>
      </p:grpSp>
      <p:pic>
        <p:nvPicPr>
          <p:cNvPr id="42" name="图片 4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743" y="3429000"/>
            <a:ext cx="5505450" cy="22669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组合 47"/>
          <p:cNvGrpSpPr/>
          <p:nvPr/>
        </p:nvGrpSpPr>
        <p:grpSpPr>
          <a:xfrm>
            <a:off x="0" y="737888"/>
            <a:ext cx="3144644" cy="656324"/>
            <a:chOff x="5193055" y="787769"/>
            <a:chExt cx="3144644" cy="656324"/>
          </a:xfrm>
        </p:grpSpPr>
        <p:grpSp>
          <p:nvGrpSpPr>
            <p:cNvPr id="49" name="组合 48"/>
            <p:cNvGrpSpPr/>
            <p:nvPr/>
          </p:nvGrpSpPr>
          <p:grpSpPr>
            <a:xfrm>
              <a:off x="5193055" y="787769"/>
              <a:ext cx="3144644" cy="656324"/>
              <a:chOff x="5193055" y="787769"/>
              <a:chExt cx="3144644" cy="656324"/>
            </a:xfrm>
          </p:grpSpPr>
          <p:sp>
            <p:nvSpPr>
              <p:cNvPr id="52" name="矩形 51"/>
              <p:cNvSpPr/>
              <p:nvPr/>
            </p:nvSpPr>
            <p:spPr>
              <a:xfrm>
                <a:off x="5193055" y="787769"/>
                <a:ext cx="3144644" cy="6563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          设备与设备之间通话</a:t>
                </a:r>
                <a:endParaRPr lang="zh-CN" altLang="en-US" dirty="0"/>
              </a:p>
            </p:txBody>
          </p:sp>
          <p:sp>
            <p:nvSpPr>
              <p:cNvPr id="53" name="流程图: 接点 52"/>
              <p:cNvSpPr/>
              <p:nvPr/>
            </p:nvSpPr>
            <p:spPr>
              <a:xfrm>
                <a:off x="5278204" y="825429"/>
                <a:ext cx="577824" cy="577824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0" name="流程图: 接点 49"/>
            <p:cNvSpPr/>
            <p:nvPr/>
          </p:nvSpPr>
          <p:spPr>
            <a:xfrm>
              <a:off x="5329185" y="876410"/>
              <a:ext cx="475862" cy="47586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1" name="TextBox 93"/>
            <p:cNvSpPr txBox="1"/>
            <p:nvPr/>
          </p:nvSpPr>
          <p:spPr>
            <a:xfrm>
              <a:off x="5304094" y="895877"/>
              <a:ext cx="6370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+mj-ea"/>
                  <a:ea typeface="+mj-ea"/>
                </a:rPr>
                <a:t>2-1</a:t>
              </a:r>
              <a:endParaRPr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85"/>
          <p:cNvSpPr txBox="1"/>
          <p:nvPr/>
        </p:nvSpPr>
        <p:spPr>
          <a:xfrm>
            <a:off x="7695515" y="3093304"/>
            <a:ext cx="372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2" name="副标题 9"/>
          <p:cNvSpPr txBox="1"/>
          <p:nvPr/>
        </p:nvSpPr>
        <p:spPr>
          <a:xfrm>
            <a:off x="320831" y="1792178"/>
            <a:ext cx="11258459" cy="744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手机登录设备的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管理页面与设备之间建立对讲。登录的页面可以和本设备进行对讲，也可以和其他设备建立对讲。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 descr="卡通人物&#10;&#10;描述已自动生成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22" y="2872104"/>
            <a:ext cx="7282793" cy="29688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-4100"/>
            <a:ext cx="12192000" cy="531322"/>
            <a:chOff x="0" y="-4100"/>
            <a:chExt cx="12192000" cy="531322"/>
          </a:xfrm>
        </p:grpSpPr>
        <p:sp>
          <p:nvSpPr>
            <p:cNvPr id="15" name="矩形 14"/>
            <p:cNvSpPr/>
            <p:nvPr>
              <p:custDataLst>
                <p:tags r:id="rId2"/>
              </p:custDataLst>
            </p:nvPr>
          </p:nvSpPr>
          <p:spPr>
            <a:xfrm>
              <a:off x="0" y="-4100"/>
              <a:ext cx="12192000" cy="53132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标题 1"/>
            <p:cNvSpPr txBox="1"/>
            <p:nvPr>
              <p:custDataLst>
                <p:tags r:id="rId3"/>
              </p:custDataLst>
            </p:nvPr>
          </p:nvSpPr>
          <p:spPr>
            <a:xfrm>
              <a:off x="9752159" y="112652"/>
              <a:ext cx="2439841" cy="297815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领先的视频</a:t>
              </a: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</a:rPr>
                <a:t>IP</a:t>
              </a: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化传输解决方案专家</a:t>
              </a:r>
            </a:p>
          </p:txBody>
        </p:sp>
        <p:pic>
          <p:nvPicPr>
            <p:cNvPr id="17" name="图片 1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016" y="94757"/>
              <a:ext cx="1042522" cy="33360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>
          <a:xfrm>
            <a:off x="1468036" y="89810"/>
            <a:ext cx="4230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操作步骤</a:t>
            </a:r>
            <a:endParaRPr lang="en-US" altLang="zh-CN" sz="1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737888"/>
            <a:ext cx="3442996" cy="656324"/>
            <a:chOff x="5193055" y="787769"/>
            <a:chExt cx="3442996" cy="656324"/>
          </a:xfrm>
        </p:grpSpPr>
        <p:grpSp>
          <p:nvGrpSpPr>
            <p:cNvPr id="12" name="组合 11"/>
            <p:cNvGrpSpPr/>
            <p:nvPr/>
          </p:nvGrpSpPr>
          <p:grpSpPr>
            <a:xfrm>
              <a:off x="5193055" y="787769"/>
              <a:ext cx="3442996" cy="656324"/>
              <a:chOff x="5193055" y="787769"/>
              <a:chExt cx="3442996" cy="656324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5193055" y="787769"/>
                <a:ext cx="3442996" cy="6563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           设备和</a:t>
                </a:r>
                <a:r>
                  <a:rPr lang="en-US" altLang="zh-CN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PC</a:t>
                </a:r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端</a:t>
                </a:r>
                <a:r>
                  <a:rPr lang="en-US" altLang="zh-CN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/</a:t>
                </a:r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手机端通话</a:t>
                </a:r>
                <a:endParaRPr lang="zh-CN" altLang="en-US" dirty="0"/>
              </a:p>
            </p:txBody>
          </p:sp>
          <p:sp>
            <p:nvSpPr>
              <p:cNvPr id="23" name="流程图: 接点 22"/>
              <p:cNvSpPr/>
              <p:nvPr/>
            </p:nvSpPr>
            <p:spPr>
              <a:xfrm>
                <a:off x="5278204" y="825429"/>
                <a:ext cx="577824" cy="577824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0" name="流程图: 接点 19"/>
            <p:cNvSpPr/>
            <p:nvPr/>
          </p:nvSpPr>
          <p:spPr>
            <a:xfrm>
              <a:off x="5329185" y="876410"/>
              <a:ext cx="475862" cy="47586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TextBox 93"/>
            <p:cNvSpPr txBox="1"/>
            <p:nvPr/>
          </p:nvSpPr>
          <p:spPr>
            <a:xfrm>
              <a:off x="5304094" y="895877"/>
              <a:ext cx="6370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+mj-ea"/>
                  <a:ea typeface="+mj-ea"/>
                </a:rPr>
                <a:t>2-2</a:t>
              </a:r>
              <a:endParaRPr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85"/>
          <p:cNvSpPr txBox="1"/>
          <p:nvPr/>
        </p:nvSpPr>
        <p:spPr>
          <a:xfrm>
            <a:off x="7695515" y="3093304"/>
            <a:ext cx="372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2" name="副标题 9"/>
          <p:cNvSpPr txBox="1"/>
          <p:nvPr/>
        </p:nvSpPr>
        <p:spPr>
          <a:xfrm>
            <a:off x="235125" y="1540251"/>
            <a:ext cx="5531193" cy="15725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页面上，点击标号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的耳机图标，表示与当前登录的设备进行对讲。</a:t>
            </a:r>
          </a:p>
          <a:p>
            <a:pPr marL="0" indent="0"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在对讲页面的列表中，点击其他设备耳机图标，表示与其对应的设备进行对讲，如标号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的耳机图标。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副标题 9"/>
          <p:cNvSpPr txBox="1"/>
          <p:nvPr/>
        </p:nvSpPr>
        <p:spPr>
          <a:xfrm>
            <a:off x="6439983" y="891423"/>
            <a:ext cx="5493871" cy="15725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点击耳机图标开始呼叫，呼叫三声后建立对讲连接，图标显示正在通话。</a:t>
            </a:r>
          </a:p>
          <a:p>
            <a:pPr marL="0" indent="0"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页面进行对讲时，当前页面不可进行其他操作，需保持对讲页面为打开状态，否则通话将关闭。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0" y="-4100"/>
            <a:ext cx="12192000" cy="531322"/>
            <a:chOff x="0" y="-4100"/>
            <a:chExt cx="12192000" cy="531322"/>
          </a:xfrm>
        </p:grpSpPr>
        <p:sp>
          <p:nvSpPr>
            <p:cNvPr id="42" name="矩形 41"/>
            <p:cNvSpPr/>
            <p:nvPr>
              <p:custDataLst>
                <p:tags r:id="rId2"/>
              </p:custDataLst>
            </p:nvPr>
          </p:nvSpPr>
          <p:spPr>
            <a:xfrm>
              <a:off x="0" y="-4100"/>
              <a:ext cx="12192000" cy="53132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标题 1"/>
            <p:cNvSpPr txBox="1"/>
            <p:nvPr>
              <p:custDataLst>
                <p:tags r:id="rId3"/>
              </p:custDataLst>
            </p:nvPr>
          </p:nvSpPr>
          <p:spPr>
            <a:xfrm>
              <a:off x="9752159" y="112652"/>
              <a:ext cx="2439841" cy="297815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领先的视频</a:t>
              </a: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</a:rPr>
                <a:t>IP</a:t>
              </a: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化传输解决方案专家</a:t>
              </a:r>
            </a:p>
          </p:txBody>
        </p:sp>
        <p:pic>
          <p:nvPicPr>
            <p:cNvPr id="44" name="图片 4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016" y="94757"/>
              <a:ext cx="1042522" cy="333607"/>
            </a:xfrm>
            <a:prstGeom prst="rect">
              <a:avLst/>
            </a:prstGeom>
          </p:spPr>
        </p:pic>
      </p:grpSp>
      <p:sp>
        <p:nvSpPr>
          <p:cNvPr id="45" name="文本框 44"/>
          <p:cNvSpPr txBox="1"/>
          <p:nvPr>
            <p:custDataLst>
              <p:tags r:id="rId1"/>
            </p:custDataLst>
          </p:nvPr>
        </p:nvSpPr>
        <p:spPr>
          <a:xfrm>
            <a:off x="1468036" y="89810"/>
            <a:ext cx="4230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操作步骤</a:t>
            </a:r>
            <a:endParaRPr lang="en-US" altLang="zh-CN" sz="1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 bwMode="auto">
          <a:xfrm>
            <a:off x="1007036" y="3549774"/>
            <a:ext cx="4190115" cy="2823034"/>
            <a:chOff x="6096126" y="1016676"/>
            <a:chExt cx="3986871" cy="2687578"/>
          </a:xfrm>
        </p:grpSpPr>
        <p:pic>
          <p:nvPicPr>
            <p:cNvPr id="25" name="图片 2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126" y="1016676"/>
              <a:ext cx="3986871" cy="268757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流程图: 接点 25"/>
            <p:cNvSpPr/>
            <p:nvPr/>
          </p:nvSpPr>
          <p:spPr>
            <a:xfrm>
              <a:off x="6528120" y="1412675"/>
              <a:ext cx="288889" cy="287302"/>
            </a:xfrm>
            <a:prstGeom prst="flowChartConnector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27" name="流程图: 接点 26"/>
            <p:cNvSpPr/>
            <p:nvPr/>
          </p:nvSpPr>
          <p:spPr>
            <a:xfrm>
              <a:off x="9048085" y="2155130"/>
              <a:ext cx="287302" cy="288889"/>
            </a:xfrm>
            <a:prstGeom prst="flowChartConnector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pic>
        <p:nvPicPr>
          <p:cNvPr id="29" name="图片 2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403" y="2987948"/>
            <a:ext cx="4081561" cy="32497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组合 45"/>
          <p:cNvGrpSpPr/>
          <p:nvPr/>
        </p:nvGrpSpPr>
        <p:grpSpPr>
          <a:xfrm>
            <a:off x="0" y="737888"/>
            <a:ext cx="3442996" cy="656324"/>
            <a:chOff x="5193055" y="787769"/>
            <a:chExt cx="3442996" cy="656324"/>
          </a:xfrm>
        </p:grpSpPr>
        <p:grpSp>
          <p:nvGrpSpPr>
            <p:cNvPr id="47" name="组合 46"/>
            <p:cNvGrpSpPr/>
            <p:nvPr/>
          </p:nvGrpSpPr>
          <p:grpSpPr>
            <a:xfrm>
              <a:off x="5193055" y="787769"/>
              <a:ext cx="3442996" cy="656324"/>
              <a:chOff x="5193055" y="787769"/>
              <a:chExt cx="3442996" cy="656324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5193055" y="787769"/>
                <a:ext cx="3442996" cy="6563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           设备和</a:t>
                </a:r>
                <a:r>
                  <a:rPr lang="en-US" altLang="zh-CN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PC</a:t>
                </a:r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端</a:t>
                </a:r>
                <a:r>
                  <a:rPr lang="en-US" altLang="zh-CN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/</a:t>
                </a:r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手机端通话</a:t>
                </a:r>
                <a:endParaRPr lang="zh-CN" altLang="en-US" dirty="0"/>
              </a:p>
            </p:txBody>
          </p:sp>
          <p:sp>
            <p:nvSpPr>
              <p:cNvPr id="51" name="流程图: 接点 50"/>
              <p:cNvSpPr/>
              <p:nvPr/>
            </p:nvSpPr>
            <p:spPr>
              <a:xfrm>
                <a:off x="5278204" y="825429"/>
                <a:ext cx="577824" cy="577824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8" name="流程图: 接点 47"/>
            <p:cNvSpPr/>
            <p:nvPr/>
          </p:nvSpPr>
          <p:spPr>
            <a:xfrm>
              <a:off x="5329185" y="876410"/>
              <a:ext cx="475862" cy="47586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TextBox 93"/>
            <p:cNvSpPr txBox="1"/>
            <p:nvPr/>
          </p:nvSpPr>
          <p:spPr>
            <a:xfrm>
              <a:off x="5304094" y="895877"/>
              <a:ext cx="6370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+mj-ea"/>
                  <a:ea typeface="+mj-ea"/>
                </a:rPr>
                <a:t>2-2</a:t>
              </a:r>
              <a:endParaRPr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85"/>
          <p:cNvSpPr txBox="1"/>
          <p:nvPr/>
        </p:nvSpPr>
        <p:spPr>
          <a:xfrm>
            <a:off x="7695515" y="3093304"/>
            <a:ext cx="372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0" y="-4100"/>
            <a:ext cx="12192000" cy="531322"/>
            <a:chOff x="0" y="-4100"/>
            <a:chExt cx="12192000" cy="531322"/>
          </a:xfrm>
        </p:grpSpPr>
        <p:sp>
          <p:nvSpPr>
            <p:cNvPr id="42" name="矩形 41"/>
            <p:cNvSpPr/>
            <p:nvPr>
              <p:custDataLst>
                <p:tags r:id="rId2"/>
              </p:custDataLst>
            </p:nvPr>
          </p:nvSpPr>
          <p:spPr>
            <a:xfrm>
              <a:off x="0" y="-4100"/>
              <a:ext cx="12192000" cy="53132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标题 1"/>
            <p:cNvSpPr txBox="1"/>
            <p:nvPr>
              <p:custDataLst>
                <p:tags r:id="rId3"/>
              </p:custDataLst>
            </p:nvPr>
          </p:nvSpPr>
          <p:spPr>
            <a:xfrm>
              <a:off x="9752159" y="112652"/>
              <a:ext cx="2439841" cy="297815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领先的视频</a:t>
              </a: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</a:rPr>
                <a:t>IP</a:t>
              </a: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化传输解决方案专家</a:t>
              </a:r>
            </a:p>
          </p:txBody>
        </p:sp>
        <p:pic>
          <p:nvPicPr>
            <p:cNvPr id="44" name="图片 4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016" y="94757"/>
              <a:ext cx="1042522" cy="333607"/>
            </a:xfrm>
            <a:prstGeom prst="rect">
              <a:avLst/>
            </a:prstGeom>
          </p:spPr>
        </p:pic>
      </p:grpSp>
      <p:sp>
        <p:nvSpPr>
          <p:cNvPr id="45" name="文本框 44"/>
          <p:cNvSpPr txBox="1"/>
          <p:nvPr>
            <p:custDataLst>
              <p:tags r:id="rId1"/>
            </p:custDataLst>
          </p:nvPr>
        </p:nvSpPr>
        <p:spPr>
          <a:xfrm>
            <a:off x="1468036" y="89810"/>
            <a:ext cx="4230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操作步骤</a:t>
            </a:r>
            <a:endParaRPr lang="en-US" altLang="zh-CN" sz="1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副标题 9"/>
          <p:cNvSpPr txBox="1"/>
          <p:nvPr/>
        </p:nvSpPr>
        <p:spPr>
          <a:xfrm>
            <a:off x="167571" y="1694959"/>
            <a:ext cx="11644984" cy="7216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ts val="2400"/>
              </a:lnSpc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它是一款支持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个终端（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个设备端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+2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PC/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移动端）的多方语音对讲系统，可应用于局域网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互联网。通过该语音对讲系统，即可轻松实现节目制作现场的多方语音通话。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202" y="2758191"/>
            <a:ext cx="5849124" cy="3291847"/>
          </a:xfrm>
          <a:prstGeom prst="rect">
            <a:avLst/>
          </a:prstGeom>
          <a:ln>
            <a:solidFill>
              <a:srgbClr val="000000"/>
            </a:solidFill>
          </a:ln>
        </p:spPr>
      </p:pic>
      <p:grpSp>
        <p:nvGrpSpPr>
          <p:cNvPr id="27" name="组合 26"/>
          <p:cNvGrpSpPr/>
          <p:nvPr/>
        </p:nvGrpSpPr>
        <p:grpSpPr>
          <a:xfrm>
            <a:off x="0" y="737888"/>
            <a:ext cx="3172408" cy="656324"/>
            <a:chOff x="5193055" y="787769"/>
            <a:chExt cx="3172408" cy="656324"/>
          </a:xfrm>
        </p:grpSpPr>
        <p:grpSp>
          <p:nvGrpSpPr>
            <p:cNvPr id="29" name="组合 28"/>
            <p:cNvGrpSpPr/>
            <p:nvPr/>
          </p:nvGrpSpPr>
          <p:grpSpPr>
            <a:xfrm>
              <a:off x="5193055" y="787769"/>
              <a:ext cx="3172408" cy="656324"/>
              <a:chOff x="5193055" y="787769"/>
              <a:chExt cx="3172408" cy="656324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5193055" y="787769"/>
                <a:ext cx="3172408" cy="6563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           多方语音对讲服务器</a:t>
                </a:r>
                <a:endParaRPr lang="zh-CN" altLang="en-US" dirty="0"/>
              </a:p>
            </p:txBody>
          </p:sp>
          <p:sp>
            <p:nvSpPr>
              <p:cNvPr id="49" name="流程图: 接点 48"/>
              <p:cNvSpPr/>
              <p:nvPr/>
            </p:nvSpPr>
            <p:spPr>
              <a:xfrm>
                <a:off x="5278204" y="825429"/>
                <a:ext cx="577824" cy="577824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6" name="流程图: 接点 45"/>
            <p:cNvSpPr/>
            <p:nvPr/>
          </p:nvSpPr>
          <p:spPr>
            <a:xfrm>
              <a:off x="5329185" y="876410"/>
              <a:ext cx="475862" cy="47586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TextBox 93"/>
            <p:cNvSpPr txBox="1"/>
            <p:nvPr/>
          </p:nvSpPr>
          <p:spPr>
            <a:xfrm>
              <a:off x="5304094" y="895877"/>
              <a:ext cx="6370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+mj-ea"/>
                  <a:ea typeface="+mj-ea"/>
                </a:rPr>
                <a:t>2-3</a:t>
              </a:r>
              <a:endParaRPr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85"/>
          <p:cNvSpPr txBox="1"/>
          <p:nvPr/>
        </p:nvSpPr>
        <p:spPr>
          <a:xfrm>
            <a:off x="7695515" y="3093304"/>
            <a:ext cx="372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0" y="-4100"/>
            <a:ext cx="12192000" cy="531322"/>
            <a:chOff x="0" y="-4100"/>
            <a:chExt cx="12192000" cy="531322"/>
          </a:xfrm>
        </p:grpSpPr>
        <p:sp>
          <p:nvSpPr>
            <p:cNvPr id="42" name="矩形 41"/>
            <p:cNvSpPr/>
            <p:nvPr>
              <p:custDataLst>
                <p:tags r:id="rId2"/>
              </p:custDataLst>
            </p:nvPr>
          </p:nvSpPr>
          <p:spPr>
            <a:xfrm>
              <a:off x="0" y="-4100"/>
              <a:ext cx="12192000" cy="53132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标题 1"/>
            <p:cNvSpPr txBox="1"/>
            <p:nvPr>
              <p:custDataLst>
                <p:tags r:id="rId3"/>
              </p:custDataLst>
            </p:nvPr>
          </p:nvSpPr>
          <p:spPr>
            <a:xfrm>
              <a:off x="9752159" y="112652"/>
              <a:ext cx="2439841" cy="297815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领先的视频</a:t>
              </a: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</a:rPr>
                <a:t>IP</a:t>
              </a: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化传输解决方案专家</a:t>
              </a:r>
            </a:p>
          </p:txBody>
        </p:sp>
        <p:pic>
          <p:nvPicPr>
            <p:cNvPr id="44" name="图片 4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016" y="94757"/>
              <a:ext cx="1042522" cy="333607"/>
            </a:xfrm>
            <a:prstGeom prst="rect">
              <a:avLst/>
            </a:prstGeom>
          </p:spPr>
        </p:pic>
      </p:grpSp>
      <p:sp>
        <p:nvSpPr>
          <p:cNvPr id="45" name="文本框 44"/>
          <p:cNvSpPr txBox="1"/>
          <p:nvPr>
            <p:custDataLst>
              <p:tags r:id="rId1"/>
            </p:custDataLst>
          </p:nvPr>
        </p:nvSpPr>
        <p:spPr>
          <a:xfrm>
            <a:off x="1468036" y="89810"/>
            <a:ext cx="4230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操作步骤</a:t>
            </a:r>
            <a:endParaRPr lang="en-US" altLang="zh-CN" sz="1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0" y="737888"/>
            <a:ext cx="3172408" cy="656324"/>
            <a:chOff x="5193055" y="787769"/>
            <a:chExt cx="3172408" cy="656324"/>
          </a:xfrm>
        </p:grpSpPr>
        <p:grpSp>
          <p:nvGrpSpPr>
            <p:cNvPr id="29" name="组合 28"/>
            <p:cNvGrpSpPr/>
            <p:nvPr/>
          </p:nvGrpSpPr>
          <p:grpSpPr>
            <a:xfrm>
              <a:off x="5193055" y="787769"/>
              <a:ext cx="3172408" cy="656324"/>
              <a:chOff x="5193055" y="787769"/>
              <a:chExt cx="3172408" cy="656324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5193055" y="787769"/>
                <a:ext cx="3172408" cy="6563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           多方语音对讲服务器</a:t>
                </a:r>
                <a:endParaRPr lang="zh-CN" altLang="en-US" dirty="0"/>
              </a:p>
            </p:txBody>
          </p:sp>
          <p:sp>
            <p:nvSpPr>
              <p:cNvPr id="49" name="流程图: 接点 48"/>
              <p:cNvSpPr/>
              <p:nvPr/>
            </p:nvSpPr>
            <p:spPr>
              <a:xfrm>
                <a:off x="5278204" y="825429"/>
                <a:ext cx="577824" cy="577824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6" name="流程图: 接点 45"/>
            <p:cNvSpPr/>
            <p:nvPr/>
          </p:nvSpPr>
          <p:spPr>
            <a:xfrm>
              <a:off x="5329185" y="876410"/>
              <a:ext cx="475862" cy="47586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TextBox 93"/>
            <p:cNvSpPr txBox="1"/>
            <p:nvPr/>
          </p:nvSpPr>
          <p:spPr>
            <a:xfrm>
              <a:off x="5304094" y="895877"/>
              <a:ext cx="6370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+mj-ea"/>
                  <a:ea typeface="+mj-ea"/>
                </a:rPr>
                <a:t>2-3</a:t>
              </a:r>
              <a:endParaRPr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7" name="副标题 9"/>
          <p:cNvSpPr txBox="1"/>
          <p:nvPr/>
        </p:nvSpPr>
        <p:spPr>
          <a:xfrm>
            <a:off x="167571" y="1531994"/>
            <a:ext cx="3042160" cy="4983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None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语音对讲服务器部署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2400"/>
              </a:lnSpc>
              <a:buNone/>
            </a:pP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07984" y="2068998"/>
            <a:ext cx="113299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服务器要求：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285750"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Linux64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位操作系统（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Ubuntu 18.04+/20 server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</a:p>
          <a:p>
            <a:pPr marL="285750" indent="285750">
              <a:buFont typeface="Wingdings" panose="05000000000000000000" pitchFamily="2" charset="2"/>
              <a:buChar char="l"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安装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Docker 17.06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285750">
              <a:buFont typeface="Wingdings" panose="05000000000000000000" pitchFamily="2" charset="2"/>
              <a:buChar char="l"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服务器需开放所有的端口。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1037" y="3401280"/>
            <a:ext cx="113299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对讲服务部署：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285750">
              <a:buFont typeface="Wingdings" panose="05000000000000000000" pitchFamily="2" charset="2"/>
              <a:buChar char="l"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进入系统后台，下面命令需在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sudo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–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下运行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285750">
              <a:buFont typeface="Wingdings" panose="05000000000000000000" pitchFamily="2" charset="2"/>
              <a:buChar char="l"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拉取镜像，运行命令：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docker run -d --restart always --name </a:t>
            </a:r>
            <a:r>
              <a:rPr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kvaudiosvr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--privileged=true --net=host </a:t>
            </a:r>
            <a:r>
              <a:rPr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kiloview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kvaudiosvr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1037" y="4811103"/>
            <a:ext cx="1132992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服务器登录：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457200">
              <a:buNone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登录需要使用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方式进入管理页面，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服务器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0" indent="457200">
              <a:buNone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例如：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https://192.168.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  <a:hlinkClick r:id="rId7"/>
              </a:rPr>
              <a:t>0.64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457200"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默认登录用户名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admin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，密码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admin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，登录后此账号为管理员用户，包含所有操作权限。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0" y="-4100"/>
            <a:ext cx="12192000" cy="531322"/>
            <a:chOff x="0" y="-4100"/>
            <a:chExt cx="12192000" cy="531322"/>
          </a:xfrm>
        </p:grpSpPr>
        <p:sp>
          <p:nvSpPr>
            <p:cNvPr id="42" name="矩形 41"/>
            <p:cNvSpPr/>
            <p:nvPr>
              <p:custDataLst>
                <p:tags r:id="rId2"/>
              </p:custDataLst>
            </p:nvPr>
          </p:nvSpPr>
          <p:spPr>
            <a:xfrm>
              <a:off x="0" y="-4100"/>
              <a:ext cx="12192000" cy="53132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标题 1"/>
            <p:cNvSpPr txBox="1"/>
            <p:nvPr>
              <p:custDataLst>
                <p:tags r:id="rId3"/>
              </p:custDataLst>
            </p:nvPr>
          </p:nvSpPr>
          <p:spPr>
            <a:xfrm>
              <a:off x="9752159" y="112652"/>
              <a:ext cx="2439841" cy="297815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领先的视频</a:t>
              </a: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</a:rPr>
                <a:t>IP</a:t>
              </a: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化传输解决方案专家</a:t>
              </a:r>
            </a:p>
          </p:txBody>
        </p:sp>
        <p:pic>
          <p:nvPicPr>
            <p:cNvPr id="44" name="图片 4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016" y="94757"/>
              <a:ext cx="1042522" cy="333607"/>
            </a:xfrm>
            <a:prstGeom prst="rect">
              <a:avLst/>
            </a:prstGeom>
          </p:spPr>
        </p:pic>
      </p:grpSp>
      <p:sp>
        <p:nvSpPr>
          <p:cNvPr id="45" name="文本框 44"/>
          <p:cNvSpPr txBox="1"/>
          <p:nvPr>
            <p:custDataLst>
              <p:tags r:id="rId1"/>
            </p:custDataLst>
          </p:nvPr>
        </p:nvSpPr>
        <p:spPr>
          <a:xfrm>
            <a:off x="1468036" y="89810"/>
            <a:ext cx="4230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操作步骤</a:t>
            </a:r>
            <a:endParaRPr lang="en-US" altLang="zh-CN" sz="1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副标题 9"/>
          <p:cNvSpPr txBox="1"/>
          <p:nvPr/>
        </p:nvSpPr>
        <p:spPr>
          <a:xfrm>
            <a:off x="167571" y="1531994"/>
            <a:ext cx="3042160" cy="4983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None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设备注册到对讲服务器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2400"/>
              </a:lnSpc>
              <a:buNone/>
            </a:pP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7984" y="2068998"/>
            <a:ext cx="11329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      添加设备，类型选择“通话服务器”，填入通话服务器的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地址，确定保存。在通话列表中将看到一个</a:t>
            </a:r>
            <a:r>
              <a:rPr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TalkServer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，点击对应的连接图标，即可加入到多方通话中。</a:t>
            </a:r>
            <a:endParaRPr lang="zh-CN" altLang="en-US" dirty="0"/>
          </a:p>
        </p:txBody>
      </p:sp>
      <p:grpSp>
        <p:nvGrpSpPr>
          <p:cNvPr id="15" name="Group 57"/>
          <p:cNvGrpSpPr/>
          <p:nvPr/>
        </p:nvGrpSpPr>
        <p:grpSpPr bwMode="auto">
          <a:xfrm>
            <a:off x="1468036" y="2159598"/>
            <a:ext cx="242984" cy="232565"/>
            <a:chOff x="8240" y="-469"/>
            <a:chExt cx="540" cy="454"/>
          </a:xfrm>
        </p:grpSpPr>
        <p:sp>
          <p:nvSpPr>
            <p:cNvPr id="16" name="Freeform 61"/>
            <p:cNvSpPr/>
            <p:nvPr/>
          </p:nvSpPr>
          <p:spPr bwMode="auto">
            <a:xfrm>
              <a:off x="8240" y="-469"/>
              <a:ext cx="540" cy="454"/>
            </a:xfrm>
            <a:custGeom>
              <a:avLst/>
              <a:gdLst>
                <a:gd name="T0" fmla="+- 0 8510 8240"/>
                <a:gd name="T1" fmla="*/ T0 w 540"/>
                <a:gd name="T2" fmla="+- 0 -468 -468"/>
                <a:gd name="T3" fmla="*/ -468 h 454"/>
                <a:gd name="T4" fmla="+- 0 8425 8240"/>
                <a:gd name="T5" fmla="*/ T4 w 540"/>
                <a:gd name="T6" fmla="+- 0 -457 -468"/>
                <a:gd name="T7" fmla="*/ -457 h 454"/>
                <a:gd name="T8" fmla="+- 0 8351 8240"/>
                <a:gd name="T9" fmla="*/ T8 w 540"/>
                <a:gd name="T10" fmla="+- 0 -425 -468"/>
                <a:gd name="T11" fmla="*/ -425 h 454"/>
                <a:gd name="T12" fmla="+- 0 8292 8240"/>
                <a:gd name="T13" fmla="*/ T12 w 540"/>
                <a:gd name="T14" fmla="+- 0 -375 -468"/>
                <a:gd name="T15" fmla="*/ -375 h 454"/>
                <a:gd name="T16" fmla="+- 0 8254 8240"/>
                <a:gd name="T17" fmla="*/ T16 w 540"/>
                <a:gd name="T18" fmla="+- 0 -313 -468"/>
                <a:gd name="T19" fmla="*/ -313 h 454"/>
                <a:gd name="T20" fmla="+- 0 8240 8240"/>
                <a:gd name="T21" fmla="*/ T20 w 540"/>
                <a:gd name="T22" fmla="+- 0 -242 -468"/>
                <a:gd name="T23" fmla="*/ -242 h 454"/>
                <a:gd name="T24" fmla="+- 0 8254 8240"/>
                <a:gd name="T25" fmla="*/ T24 w 540"/>
                <a:gd name="T26" fmla="+- 0 -170 -468"/>
                <a:gd name="T27" fmla="*/ -170 h 454"/>
                <a:gd name="T28" fmla="+- 0 8292 8240"/>
                <a:gd name="T29" fmla="*/ T28 w 540"/>
                <a:gd name="T30" fmla="+- 0 -108 -468"/>
                <a:gd name="T31" fmla="*/ -108 h 454"/>
                <a:gd name="T32" fmla="+- 0 8351 8240"/>
                <a:gd name="T33" fmla="*/ T32 w 540"/>
                <a:gd name="T34" fmla="+- 0 -59 -468"/>
                <a:gd name="T35" fmla="*/ -59 h 454"/>
                <a:gd name="T36" fmla="+- 0 8425 8240"/>
                <a:gd name="T37" fmla="*/ T36 w 540"/>
                <a:gd name="T38" fmla="+- 0 -26 -468"/>
                <a:gd name="T39" fmla="*/ -26 h 454"/>
                <a:gd name="T40" fmla="+- 0 8510 8240"/>
                <a:gd name="T41" fmla="*/ T40 w 540"/>
                <a:gd name="T42" fmla="+- 0 -15 -468"/>
                <a:gd name="T43" fmla="*/ -15 h 454"/>
                <a:gd name="T44" fmla="+- 0 8596 8240"/>
                <a:gd name="T45" fmla="*/ T44 w 540"/>
                <a:gd name="T46" fmla="+- 0 -26 -468"/>
                <a:gd name="T47" fmla="*/ -26 h 454"/>
                <a:gd name="T48" fmla="+- 0 8670 8240"/>
                <a:gd name="T49" fmla="*/ T48 w 540"/>
                <a:gd name="T50" fmla="+- 0 -59 -468"/>
                <a:gd name="T51" fmla="*/ -59 h 454"/>
                <a:gd name="T52" fmla="+- 0 8728 8240"/>
                <a:gd name="T53" fmla="*/ T52 w 540"/>
                <a:gd name="T54" fmla="+- 0 -108 -468"/>
                <a:gd name="T55" fmla="*/ -108 h 454"/>
                <a:gd name="T56" fmla="+- 0 8767 8240"/>
                <a:gd name="T57" fmla="*/ T56 w 540"/>
                <a:gd name="T58" fmla="+- 0 -170 -468"/>
                <a:gd name="T59" fmla="*/ -170 h 454"/>
                <a:gd name="T60" fmla="+- 0 8780 8240"/>
                <a:gd name="T61" fmla="*/ T60 w 540"/>
                <a:gd name="T62" fmla="+- 0 -242 -468"/>
                <a:gd name="T63" fmla="*/ -242 h 454"/>
                <a:gd name="T64" fmla="+- 0 8767 8240"/>
                <a:gd name="T65" fmla="*/ T64 w 540"/>
                <a:gd name="T66" fmla="+- 0 -313 -468"/>
                <a:gd name="T67" fmla="*/ -313 h 454"/>
                <a:gd name="T68" fmla="+- 0 8728 8240"/>
                <a:gd name="T69" fmla="*/ T68 w 540"/>
                <a:gd name="T70" fmla="+- 0 -375 -468"/>
                <a:gd name="T71" fmla="*/ -375 h 454"/>
                <a:gd name="T72" fmla="+- 0 8670 8240"/>
                <a:gd name="T73" fmla="*/ T72 w 540"/>
                <a:gd name="T74" fmla="+- 0 -425 -468"/>
                <a:gd name="T75" fmla="*/ -425 h 454"/>
                <a:gd name="T76" fmla="+- 0 8596 8240"/>
                <a:gd name="T77" fmla="*/ T76 w 540"/>
                <a:gd name="T78" fmla="+- 0 -457 -468"/>
                <a:gd name="T79" fmla="*/ -457 h 454"/>
                <a:gd name="T80" fmla="+- 0 8510 8240"/>
                <a:gd name="T81" fmla="*/ T80 w 540"/>
                <a:gd name="T82" fmla="+- 0 -468 -468"/>
                <a:gd name="T83" fmla="*/ -468 h 45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</a:cxnLst>
              <a:rect l="0" t="0" r="r" b="b"/>
              <a:pathLst>
                <a:path w="540" h="454">
                  <a:moveTo>
                    <a:pt x="270" y="0"/>
                  </a:moveTo>
                  <a:lnTo>
                    <a:pt x="185" y="11"/>
                  </a:lnTo>
                  <a:lnTo>
                    <a:pt x="111" y="43"/>
                  </a:lnTo>
                  <a:lnTo>
                    <a:pt x="52" y="93"/>
                  </a:lnTo>
                  <a:lnTo>
                    <a:pt x="14" y="155"/>
                  </a:lnTo>
                  <a:lnTo>
                    <a:pt x="0" y="226"/>
                  </a:lnTo>
                  <a:lnTo>
                    <a:pt x="14" y="298"/>
                  </a:lnTo>
                  <a:lnTo>
                    <a:pt x="52" y="360"/>
                  </a:lnTo>
                  <a:lnTo>
                    <a:pt x="111" y="409"/>
                  </a:lnTo>
                  <a:lnTo>
                    <a:pt x="185" y="442"/>
                  </a:lnTo>
                  <a:lnTo>
                    <a:pt x="270" y="453"/>
                  </a:lnTo>
                  <a:lnTo>
                    <a:pt x="356" y="442"/>
                  </a:lnTo>
                  <a:lnTo>
                    <a:pt x="430" y="409"/>
                  </a:lnTo>
                  <a:lnTo>
                    <a:pt x="488" y="360"/>
                  </a:lnTo>
                  <a:lnTo>
                    <a:pt x="527" y="298"/>
                  </a:lnTo>
                  <a:lnTo>
                    <a:pt x="540" y="226"/>
                  </a:lnTo>
                  <a:lnTo>
                    <a:pt x="527" y="155"/>
                  </a:lnTo>
                  <a:lnTo>
                    <a:pt x="488" y="93"/>
                  </a:lnTo>
                  <a:lnTo>
                    <a:pt x="430" y="43"/>
                  </a:lnTo>
                  <a:lnTo>
                    <a:pt x="356" y="11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76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7" name="Freeform 60"/>
            <p:cNvSpPr/>
            <p:nvPr/>
          </p:nvSpPr>
          <p:spPr bwMode="auto">
            <a:xfrm>
              <a:off x="8240" y="-469"/>
              <a:ext cx="540" cy="454"/>
            </a:xfrm>
            <a:custGeom>
              <a:avLst/>
              <a:gdLst>
                <a:gd name="T0" fmla="+- 0 8240 8240"/>
                <a:gd name="T1" fmla="*/ T0 w 540"/>
                <a:gd name="T2" fmla="+- 0 -242 -468"/>
                <a:gd name="T3" fmla="*/ -242 h 454"/>
                <a:gd name="T4" fmla="+- 0 8254 8240"/>
                <a:gd name="T5" fmla="*/ T4 w 540"/>
                <a:gd name="T6" fmla="+- 0 -313 -468"/>
                <a:gd name="T7" fmla="*/ -313 h 454"/>
                <a:gd name="T8" fmla="+- 0 8292 8240"/>
                <a:gd name="T9" fmla="*/ T8 w 540"/>
                <a:gd name="T10" fmla="+- 0 -375 -468"/>
                <a:gd name="T11" fmla="*/ -375 h 454"/>
                <a:gd name="T12" fmla="+- 0 8351 8240"/>
                <a:gd name="T13" fmla="*/ T12 w 540"/>
                <a:gd name="T14" fmla="+- 0 -425 -468"/>
                <a:gd name="T15" fmla="*/ -425 h 454"/>
                <a:gd name="T16" fmla="+- 0 8425 8240"/>
                <a:gd name="T17" fmla="*/ T16 w 540"/>
                <a:gd name="T18" fmla="+- 0 -457 -468"/>
                <a:gd name="T19" fmla="*/ -457 h 454"/>
                <a:gd name="T20" fmla="+- 0 8510 8240"/>
                <a:gd name="T21" fmla="*/ T20 w 540"/>
                <a:gd name="T22" fmla="+- 0 -468 -468"/>
                <a:gd name="T23" fmla="*/ -468 h 454"/>
                <a:gd name="T24" fmla="+- 0 8596 8240"/>
                <a:gd name="T25" fmla="*/ T24 w 540"/>
                <a:gd name="T26" fmla="+- 0 -457 -468"/>
                <a:gd name="T27" fmla="*/ -457 h 454"/>
                <a:gd name="T28" fmla="+- 0 8670 8240"/>
                <a:gd name="T29" fmla="*/ T28 w 540"/>
                <a:gd name="T30" fmla="+- 0 -425 -468"/>
                <a:gd name="T31" fmla="*/ -425 h 454"/>
                <a:gd name="T32" fmla="+- 0 8728 8240"/>
                <a:gd name="T33" fmla="*/ T32 w 540"/>
                <a:gd name="T34" fmla="+- 0 -375 -468"/>
                <a:gd name="T35" fmla="*/ -375 h 454"/>
                <a:gd name="T36" fmla="+- 0 8767 8240"/>
                <a:gd name="T37" fmla="*/ T36 w 540"/>
                <a:gd name="T38" fmla="+- 0 -313 -468"/>
                <a:gd name="T39" fmla="*/ -313 h 454"/>
                <a:gd name="T40" fmla="+- 0 8780 8240"/>
                <a:gd name="T41" fmla="*/ T40 w 540"/>
                <a:gd name="T42" fmla="+- 0 -242 -468"/>
                <a:gd name="T43" fmla="*/ -242 h 454"/>
                <a:gd name="T44" fmla="+- 0 8767 8240"/>
                <a:gd name="T45" fmla="*/ T44 w 540"/>
                <a:gd name="T46" fmla="+- 0 -170 -468"/>
                <a:gd name="T47" fmla="*/ -170 h 454"/>
                <a:gd name="T48" fmla="+- 0 8728 8240"/>
                <a:gd name="T49" fmla="*/ T48 w 540"/>
                <a:gd name="T50" fmla="+- 0 -108 -468"/>
                <a:gd name="T51" fmla="*/ -108 h 454"/>
                <a:gd name="T52" fmla="+- 0 8670 8240"/>
                <a:gd name="T53" fmla="*/ T52 w 540"/>
                <a:gd name="T54" fmla="+- 0 -59 -468"/>
                <a:gd name="T55" fmla="*/ -59 h 454"/>
                <a:gd name="T56" fmla="+- 0 8596 8240"/>
                <a:gd name="T57" fmla="*/ T56 w 540"/>
                <a:gd name="T58" fmla="+- 0 -26 -468"/>
                <a:gd name="T59" fmla="*/ -26 h 454"/>
                <a:gd name="T60" fmla="+- 0 8510 8240"/>
                <a:gd name="T61" fmla="*/ T60 w 540"/>
                <a:gd name="T62" fmla="+- 0 -15 -468"/>
                <a:gd name="T63" fmla="*/ -15 h 454"/>
                <a:gd name="T64" fmla="+- 0 8425 8240"/>
                <a:gd name="T65" fmla="*/ T64 w 540"/>
                <a:gd name="T66" fmla="+- 0 -26 -468"/>
                <a:gd name="T67" fmla="*/ -26 h 454"/>
                <a:gd name="T68" fmla="+- 0 8351 8240"/>
                <a:gd name="T69" fmla="*/ T68 w 540"/>
                <a:gd name="T70" fmla="+- 0 -59 -468"/>
                <a:gd name="T71" fmla="*/ -59 h 454"/>
                <a:gd name="T72" fmla="+- 0 8292 8240"/>
                <a:gd name="T73" fmla="*/ T72 w 540"/>
                <a:gd name="T74" fmla="+- 0 -108 -468"/>
                <a:gd name="T75" fmla="*/ -108 h 454"/>
                <a:gd name="T76" fmla="+- 0 8254 8240"/>
                <a:gd name="T77" fmla="*/ T76 w 540"/>
                <a:gd name="T78" fmla="+- 0 -170 -468"/>
                <a:gd name="T79" fmla="*/ -170 h 454"/>
                <a:gd name="T80" fmla="+- 0 8240 8240"/>
                <a:gd name="T81" fmla="*/ T80 w 540"/>
                <a:gd name="T82" fmla="+- 0 -242 -468"/>
                <a:gd name="T83" fmla="*/ -242 h 45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</a:cxnLst>
              <a:rect l="0" t="0" r="r" b="b"/>
              <a:pathLst>
                <a:path w="540" h="454">
                  <a:moveTo>
                    <a:pt x="0" y="226"/>
                  </a:moveTo>
                  <a:lnTo>
                    <a:pt x="14" y="155"/>
                  </a:lnTo>
                  <a:lnTo>
                    <a:pt x="52" y="93"/>
                  </a:lnTo>
                  <a:lnTo>
                    <a:pt x="111" y="43"/>
                  </a:lnTo>
                  <a:lnTo>
                    <a:pt x="185" y="11"/>
                  </a:lnTo>
                  <a:lnTo>
                    <a:pt x="270" y="0"/>
                  </a:lnTo>
                  <a:lnTo>
                    <a:pt x="356" y="11"/>
                  </a:lnTo>
                  <a:lnTo>
                    <a:pt x="430" y="43"/>
                  </a:lnTo>
                  <a:lnTo>
                    <a:pt x="488" y="93"/>
                  </a:lnTo>
                  <a:lnTo>
                    <a:pt x="527" y="155"/>
                  </a:lnTo>
                  <a:lnTo>
                    <a:pt x="540" y="226"/>
                  </a:lnTo>
                  <a:lnTo>
                    <a:pt x="527" y="298"/>
                  </a:lnTo>
                  <a:lnTo>
                    <a:pt x="488" y="360"/>
                  </a:lnTo>
                  <a:lnTo>
                    <a:pt x="430" y="409"/>
                  </a:lnTo>
                  <a:lnTo>
                    <a:pt x="356" y="442"/>
                  </a:lnTo>
                  <a:lnTo>
                    <a:pt x="270" y="453"/>
                  </a:lnTo>
                  <a:lnTo>
                    <a:pt x="185" y="442"/>
                  </a:lnTo>
                  <a:lnTo>
                    <a:pt x="111" y="409"/>
                  </a:lnTo>
                  <a:lnTo>
                    <a:pt x="52" y="360"/>
                  </a:lnTo>
                  <a:lnTo>
                    <a:pt x="14" y="298"/>
                  </a:lnTo>
                  <a:lnTo>
                    <a:pt x="0" y="226"/>
                  </a:lnTo>
                  <a:close/>
                </a:path>
              </a:pathLst>
            </a:custGeom>
            <a:noFill/>
            <a:ln w="38100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8" name="Freeform 59"/>
            <p:cNvSpPr/>
            <p:nvPr/>
          </p:nvSpPr>
          <p:spPr bwMode="auto">
            <a:xfrm>
              <a:off x="8310" y="-410"/>
              <a:ext cx="397" cy="334"/>
            </a:xfrm>
            <a:custGeom>
              <a:avLst/>
              <a:gdLst>
                <a:gd name="T0" fmla="+- 0 8708 8311"/>
                <a:gd name="T1" fmla="*/ T0 w 397"/>
                <a:gd name="T2" fmla="+- 0 -296 -410"/>
                <a:gd name="T3" fmla="*/ -296 h 334"/>
                <a:gd name="T4" fmla="+- 0 8563 8311"/>
                <a:gd name="T5" fmla="*/ T4 w 397"/>
                <a:gd name="T6" fmla="+- 0 -296 -410"/>
                <a:gd name="T7" fmla="*/ -296 h 334"/>
                <a:gd name="T8" fmla="+- 0 8563 8311"/>
                <a:gd name="T9" fmla="*/ T8 w 397"/>
                <a:gd name="T10" fmla="+- 0 -410 -410"/>
                <a:gd name="T11" fmla="*/ -410 h 334"/>
                <a:gd name="T12" fmla="+- 0 8456 8311"/>
                <a:gd name="T13" fmla="*/ T12 w 397"/>
                <a:gd name="T14" fmla="+- 0 -410 -410"/>
                <a:gd name="T15" fmla="*/ -410 h 334"/>
                <a:gd name="T16" fmla="+- 0 8456 8311"/>
                <a:gd name="T17" fmla="*/ T16 w 397"/>
                <a:gd name="T18" fmla="+- 0 -296 -410"/>
                <a:gd name="T19" fmla="*/ -296 h 334"/>
                <a:gd name="T20" fmla="+- 0 8311 8311"/>
                <a:gd name="T21" fmla="*/ T20 w 397"/>
                <a:gd name="T22" fmla="+- 0 -296 -410"/>
                <a:gd name="T23" fmla="*/ -296 h 334"/>
                <a:gd name="T24" fmla="+- 0 8311 8311"/>
                <a:gd name="T25" fmla="*/ T24 w 397"/>
                <a:gd name="T26" fmla="+- 0 -190 -410"/>
                <a:gd name="T27" fmla="*/ -190 h 334"/>
                <a:gd name="T28" fmla="+- 0 8456 8311"/>
                <a:gd name="T29" fmla="*/ T28 w 397"/>
                <a:gd name="T30" fmla="+- 0 -190 -410"/>
                <a:gd name="T31" fmla="*/ -190 h 334"/>
                <a:gd name="T32" fmla="+- 0 8456 8311"/>
                <a:gd name="T33" fmla="*/ T32 w 397"/>
                <a:gd name="T34" fmla="+- 0 -76 -410"/>
                <a:gd name="T35" fmla="*/ -76 h 334"/>
                <a:gd name="T36" fmla="+- 0 8563 8311"/>
                <a:gd name="T37" fmla="*/ T36 w 397"/>
                <a:gd name="T38" fmla="+- 0 -76 -410"/>
                <a:gd name="T39" fmla="*/ -76 h 334"/>
                <a:gd name="T40" fmla="+- 0 8563 8311"/>
                <a:gd name="T41" fmla="*/ T40 w 397"/>
                <a:gd name="T42" fmla="+- 0 -190 -410"/>
                <a:gd name="T43" fmla="*/ -190 h 334"/>
                <a:gd name="T44" fmla="+- 0 8708 8311"/>
                <a:gd name="T45" fmla="*/ T44 w 397"/>
                <a:gd name="T46" fmla="+- 0 -190 -410"/>
                <a:gd name="T47" fmla="*/ -190 h 334"/>
                <a:gd name="T48" fmla="+- 0 8708 8311"/>
                <a:gd name="T49" fmla="*/ T48 w 397"/>
                <a:gd name="T50" fmla="+- 0 -296 -410"/>
                <a:gd name="T51" fmla="*/ -296 h 33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397" h="334">
                  <a:moveTo>
                    <a:pt x="397" y="114"/>
                  </a:moveTo>
                  <a:lnTo>
                    <a:pt x="252" y="114"/>
                  </a:lnTo>
                  <a:lnTo>
                    <a:pt x="252" y="0"/>
                  </a:lnTo>
                  <a:lnTo>
                    <a:pt x="145" y="0"/>
                  </a:lnTo>
                  <a:lnTo>
                    <a:pt x="145" y="114"/>
                  </a:lnTo>
                  <a:lnTo>
                    <a:pt x="0" y="114"/>
                  </a:lnTo>
                  <a:lnTo>
                    <a:pt x="0" y="220"/>
                  </a:lnTo>
                  <a:lnTo>
                    <a:pt x="145" y="220"/>
                  </a:lnTo>
                  <a:lnTo>
                    <a:pt x="145" y="334"/>
                  </a:lnTo>
                  <a:lnTo>
                    <a:pt x="252" y="334"/>
                  </a:lnTo>
                  <a:lnTo>
                    <a:pt x="252" y="220"/>
                  </a:lnTo>
                  <a:lnTo>
                    <a:pt x="397" y="220"/>
                  </a:lnTo>
                  <a:lnTo>
                    <a:pt x="397" y="1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0" name="Freeform 58"/>
            <p:cNvSpPr/>
            <p:nvPr/>
          </p:nvSpPr>
          <p:spPr bwMode="auto">
            <a:xfrm>
              <a:off x="8310" y="-410"/>
              <a:ext cx="397" cy="334"/>
            </a:xfrm>
            <a:custGeom>
              <a:avLst/>
              <a:gdLst>
                <a:gd name="T0" fmla="+- 0 8311 8311"/>
                <a:gd name="T1" fmla="*/ T0 w 397"/>
                <a:gd name="T2" fmla="+- 0 -296 -409"/>
                <a:gd name="T3" fmla="*/ -296 h 334"/>
                <a:gd name="T4" fmla="+- 0 8456 8311"/>
                <a:gd name="T5" fmla="*/ T4 w 397"/>
                <a:gd name="T6" fmla="+- 0 -296 -409"/>
                <a:gd name="T7" fmla="*/ -296 h 334"/>
                <a:gd name="T8" fmla="+- 0 8456 8311"/>
                <a:gd name="T9" fmla="*/ T8 w 397"/>
                <a:gd name="T10" fmla="+- 0 -409 -409"/>
                <a:gd name="T11" fmla="*/ -409 h 334"/>
                <a:gd name="T12" fmla="+- 0 8563 8311"/>
                <a:gd name="T13" fmla="*/ T12 w 397"/>
                <a:gd name="T14" fmla="+- 0 -409 -409"/>
                <a:gd name="T15" fmla="*/ -409 h 334"/>
                <a:gd name="T16" fmla="+- 0 8563 8311"/>
                <a:gd name="T17" fmla="*/ T16 w 397"/>
                <a:gd name="T18" fmla="+- 0 -296 -409"/>
                <a:gd name="T19" fmla="*/ -296 h 334"/>
                <a:gd name="T20" fmla="+- 0 8708 8311"/>
                <a:gd name="T21" fmla="*/ T20 w 397"/>
                <a:gd name="T22" fmla="+- 0 -296 -409"/>
                <a:gd name="T23" fmla="*/ -296 h 334"/>
                <a:gd name="T24" fmla="+- 0 8708 8311"/>
                <a:gd name="T25" fmla="*/ T24 w 397"/>
                <a:gd name="T26" fmla="+- 0 -189 -409"/>
                <a:gd name="T27" fmla="*/ -189 h 334"/>
                <a:gd name="T28" fmla="+- 0 8563 8311"/>
                <a:gd name="T29" fmla="*/ T28 w 397"/>
                <a:gd name="T30" fmla="+- 0 -189 -409"/>
                <a:gd name="T31" fmla="*/ -189 h 334"/>
                <a:gd name="T32" fmla="+- 0 8563 8311"/>
                <a:gd name="T33" fmla="*/ T32 w 397"/>
                <a:gd name="T34" fmla="+- 0 -76 -409"/>
                <a:gd name="T35" fmla="*/ -76 h 334"/>
                <a:gd name="T36" fmla="+- 0 8456 8311"/>
                <a:gd name="T37" fmla="*/ T36 w 397"/>
                <a:gd name="T38" fmla="+- 0 -76 -409"/>
                <a:gd name="T39" fmla="*/ -76 h 334"/>
                <a:gd name="T40" fmla="+- 0 8456 8311"/>
                <a:gd name="T41" fmla="*/ T40 w 397"/>
                <a:gd name="T42" fmla="+- 0 -189 -409"/>
                <a:gd name="T43" fmla="*/ -189 h 334"/>
                <a:gd name="T44" fmla="+- 0 8311 8311"/>
                <a:gd name="T45" fmla="*/ T44 w 397"/>
                <a:gd name="T46" fmla="+- 0 -189 -409"/>
                <a:gd name="T47" fmla="*/ -189 h 334"/>
                <a:gd name="T48" fmla="+- 0 8311 8311"/>
                <a:gd name="T49" fmla="*/ T48 w 397"/>
                <a:gd name="T50" fmla="+- 0 -296 -409"/>
                <a:gd name="T51" fmla="*/ -296 h 33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397" h="334">
                  <a:moveTo>
                    <a:pt x="0" y="113"/>
                  </a:moveTo>
                  <a:lnTo>
                    <a:pt x="145" y="113"/>
                  </a:lnTo>
                  <a:lnTo>
                    <a:pt x="145" y="0"/>
                  </a:lnTo>
                  <a:lnTo>
                    <a:pt x="252" y="0"/>
                  </a:lnTo>
                  <a:lnTo>
                    <a:pt x="252" y="113"/>
                  </a:lnTo>
                  <a:lnTo>
                    <a:pt x="397" y="113"/>
                  </a:lnTo>
                  <a:lnTo>
                    <a:pt x="397" y="220"/>
                  </a:lnTo>
                  <a:lnTo>
                    <a:pt x="252" y="220"/>
                  </a:lnTo>
                  <a:lnTo>
                    <a:pt x="252" y="333"/>
                  </a:lnTo>
                  <a:lnTo>
                    <a:pt x="145" y="333"/>
                  </a:lnTo>
                  <a:lnTo>
                    <a:pt x="145" y="220"/>
                  </a:lnTo>
                  <a:lnTo>
                    <a:pt x="0" y="220"/>
                  </a:lnTo>
                  <a:lnTo>
                    <a:pt x="0" y="113"/>
                  </a:lnTo>
                  <a:close/>
                </a:path>
              </a:pathLst>
            </a:custGeom>
            <a:noFill/>
            <a:ln w="12700">
              <a:solidFill>
                <a:srgbClr val="2E528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zh-CN" altLang="en-US"/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9514" y="4485179"/>
            <a:ext cx="4171429" cy="84761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6874" y="2814648"/>
            <a:ext cx="4285714" cy="371428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5" name="连接符: 肘形 24"/>
          <p:cNvCxnSpPr/>
          <p:nvPr/>
        </p:nvCxnSpPr>
        <p:spPr>
          <a:xfrm rot="5400000">
            <a:off x="4229467" y="3846912"/>
            <a:ext cx="669986" cy="332321"/>
          </a:xfrm>
          <a:prstGeom prst="bentConnector3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0" y="737888"/>
            <a:ext cx="3172408" cy="656324"/>
            <a:chOff x="5193055" y="787769"/>
            <a:chExt cx="3172408" cy="656324"/>
          </a:xfrm>
        </p:grpSpPr>
        <p:grpSp>
          <p:nvGrpSpPr>
            <p:cNvPr id="33" name="组合 32"/>
            <p:cNvGrpSpPr/>
            <p:nvPr/>
          </p:nvGrpSpPr>
          <p:grpSpPr>
            <a:xfrm>
              <a:off x="5193055" y="787769"/>
              <a:ext cx="3172408" cy="656324"/>
              <a:chOff x="5193055" y="787769"/>
              <a:chExt cx="3172408" cy="656324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5193055" y="787769"/>
                <a:ext cx="3172408" cy="6563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           多方语音对讲服务器</a:t>
                </a:r>
                <a:endParaRPr lang="zh-CN" altLang="en-US" dirty="0"/>
              </a:p>
            </p:txBody>
          </p:sp>
          <p:sp>
            <p:nvSpPr>
              <p:cNvPr id="37" name="流程图: 接点 36"/>
              <p:cNvSpPr/>
              <p:nvPr/>
            </p:nvSpPr>
            <p:spPr>
              <a:xfrm>
                <a:off x="5278204" y="825429"/>
                <a:ext cx="577824" cy="577824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4" name="流程图: 接点 33"/>
            <p:cNvSpPr/>
            <p:nvPr/>
          </p:nvSpPr>
          <p:spPr>
            <a:xfrm>
              <a:off x="5329185" y="876410"/>
              <a:ext cx="475862" cy="47586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TextBox 93"/>
            <p:cNvSpPr txBox="1"/>
            <p:nvPr/>
          </p:nvSpPr>
          <p:spPr>
            <a:xfrm>
              <a:off x="5304094" y="895877"/>
              <a:ext cx="6370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+mj-ea"/>
                  <a:ea typeface="+mj-ea"/>
                </a:rPr>
                <a:t>2-3</a:t>
              </a:r>
              <a:endParaRPr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0" y="-4100"/>
            <a:ext cx="12192000" cy="531322"/>
            <a:chOff x="0" y="-4100"/>
            <a:chExt cx="12192000" cy="531322"/>
          </a:xfrm>
        </p:grpSpPr>
        <p:sp>
          <p:nvSpPr>
            <p:cNvPr id="42" name="矩形 41"/>
            <p:cNvSpPr/>
            <p:nvPr>
              <p:custDataLst>
                <p:tags r:id="rId2"/>
              </p:custDataLst>
            </p:nvPr>
          </p:nvSpPr>
          <p:spPr>
            <a:xfrm>
              <a:off x="0" y="-4100"/>
              <a:ext cx="12192000" cy="53132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标题 1"/>
            <p:cNvSpPr txBox="1"/>
            <p:nvPr>
              <p:custDataLst>
                <p:tags r:id="rId3"/>
              </p:custDataLst>
            </p:nvPr>
          </p:nvSpPr>
          <p:spPr>
            <a:xfrm>
              <a:off x="9752159" y="112652"/>
              <a:ext cx="2439841" cy="297815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领先的视频</a:t>
              </a: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</a:rPr>
                <a:t>IP</a:t>
              </a: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化传输解决方案专家</a:t>
              </a:r>
            </a:p>
          </p:txBody>
        </p:sp>
        <p:pic>
          <p:nvPicPr>
            <p:cNvPr id="44" name="图片 4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016" y="94757"/>
              <a:ext cx="1042522" cy="333607"/>
            </a:xfrm>
            <a:prstGeom prst="rect">
              <a:avLst/>
            </a:prstGeom>
          </p:spPr>
        </p:pic>
      </p:grpSp>
      <p:sp>
        <p:nvSpPr>
          <p:cNvPr id="45" name="文本框 44"/>
          <p:cNvSpPr txBox="1"/>
          <p:nvPr>
            <p:custDataLst>
              <p:tags r:id="rId1"/>
            </p:custDataLst>
          </p:nvPr>
        </p:nvSpPr>
        <p:spPr>
          <a:xfrm>
            <a:off x="1468036" y="89810"/>
            <a:ext cx="4230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操作步骤</a:t>
            </a:r>
            <a:endParaRPr lang="en-US" altLang="zh-CN" sz="1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副标题 9"/>
          <p:cNvSpPr txBox="1"/>
          <p:nvPr/>
        </p:nvSpPr>
        <p:spPr>
          <a:xfrm>
            <a:off x="167571" y="1531994"/>
            <a:ext cx="4395098" cy="4983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None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3.PC/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手机移动端加入语音对讲服务器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2400"/>
              </a:lnSpc>
              <a:buNone/>
            </a:pP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7984" y="2068998"/>
            <a:ext cx="113299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对讲服务器管理员，通过“终端管理”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“添加用户”，添加一个账户。对于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端，可使用网页登录到服务器，并使用管理员创建的账户密码登录，即可加入到多方通话中；手机移动端，可以直接扫描对应账号的二维码即可直接加入到通话中。</a:t>
            </a:r>
            <a:endParaRPr lang="zh-CN" altLang="en-US" dirty="0"/>
          </a:p>
        </p:txBody>
      </p:sp>
      <p:grpSp>
        <p:nvGrpSpPr>
          <p:cNvPr id="46" name="组合 45"/>
          <p:cNvGrpSpPr/>
          <p:nvPr/>
        </p:nvGrpSpPr>
        <p:grpSpPr>
          <a:xfrm>
            <a:off x="945162" y="3375019"/>
            <a:ext cx="9942942" cy="3125992"/>
            <a:chOff x="945162" y="3486991"/>
            <a:chExt cx="9942942" cy="3125992"/>
          </a:xfrm>
        </p:grpSpPr>
        <p:grpSp>
          <p:nvGrpSpPr>
            <p:cNvPr id="6" name="组合 5"/>
            <p:cNvGrpSpPr/>
            <p:nvPr/>
          </p:nvGrpSpPr>
          <p:grpSpPr>
            <a:xfrm>
              <a:off x="945162" y="4039028"/>
              <a:ext cx="9942942" cy="2573955"/>
              <a:chOff x="615820" y="3434014"/>
              <a:chExt cx="9942942" cy="2573955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5820" y="3434014"/>
                <a:ext cx="9942942" cy="2573955"/>
              </a:xfrm>
              <a:prstGeom prst="rect">
                <a:avLst/>
              </a:prstGeom>
            </p:spPr>
          </p:pic>
          <p:cxnSp>
            <p:nvCxnSpPr>
              <p:cNvPr id="5" name="连接符: 肘形 4"/>
              <p:cNvCxnSpPr/>
              <p:nvPr/>
            </p:nvCxnSpPr>
            <p:spPr>
              <a:xfrm rot="16200000" flipH="1">
                <a:off x="9381931" y="3718249"/>
                <a:ext cx="858416" cy="755780"/>
              </a:xfrm>
              <a:prstGeom prst="bentConnector3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文本框 23"/>
            <p:cNvSpPr txBox="1"/>
            <p:nvPr/>
          </p:nvSpPr>
          <p:spPr>
            <a:xfrm>
              <a:off x="2621902" y="3496268"/>
              <a:ext cx="2282935" cy="369332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PC/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手机移动端用户</a:t>
              </a:r>
            </a:p>
          </p:txBody>
        </p:sp>
        <p:cxnSp>
          <p:nvCxnSpPr>
            <p:cNvPr id="26" name="连接符: 肘形 25"/>
            <p:cNvCxnSpPr>
              <a:endCxn id="24" idx="3"/>
            </p:cNvCxnSpPr>
            <p:nvPr/>
          </p:nvCxnSpPr>
          <p:spPr>
            <a:xfrm rot="16200000" flipV="1">
              <a:off x="4689437" y="3896334"/>
              <a:ext cx="1152324" cy="721524"/>
            </a:xfrm>
            <a:prstGeom prst="bentConnector2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6046305" y="3496268"/>
              <a:ext cx="1862992" cy="369332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设备端用户列表</a:t>
              </a:r>
            </a:p>
          </p:txBody>
        </p:sp>
        <p:cxnSp>
          <p:nvCxnSpPr>
            <p:cNvPr id="28" name="连接符: 肘形 27"/>
            <p:cNvCxnSpPr>
              <a:endCxn id="27" idx="2"/>
            </p:cNvCxnSpPr>
            <p:nvPr/>
          </p:nvCxnSpPr>
          <p:spPr>
            <a:xfrm rot="5400000" flipH="1" flipV="1">
              <a:off x="6133211" y="3988669"/>
              <a:ext cx="967658" cy="721521"/>
            </a:xfrm>
            <a:prstGeom prst="bentConnector3">
              <a:avLst>
                <a:gd name="adj1" fmla="val 12394"/>
              </a:avLst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8119268" y="3486991"/>
              <a:ext cx="2282935" cy="369332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扫描二维码加入通话</a:t>
              </a:r>
            </a:p>
          </p:txBody>
        </p:sp>
        <p:cxnSp>
          <p:nvCxnSpPr>
            <p:cNvPr id="39" name="连接符: 肘形 38"/>
            <p:cNvCxnSpPr>
              <a:endCxn id="38" idx="2"/>
            </p:cNvCxnSpPr>
            <p:nvPr/>
          </p:nvCxnSpPr>
          <p:spPr>
            <a:xfrm rot="5400000" flipH="1" flipV="1">
              <a:off x="8200534" y="4276911"/>
              <a:ext cx="1480790" cy="639614"/>
            </a:xfrm>
            <a:prstGeom prst="bentConnector3">
              <a:avLst>
                <a:gd name="adj1" fmla="val 50000"/>
              </a:avLst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0" y="737888"/>
            <a:ext cx="3172408" cy="656324"/>
            <a:chOff x="5193055" y="787769"/>
            <a:chExt cx="3172408" cy="656324"/>
          </a:xfrm>
        </p:grpSpPr>
        <p:grpSp>
          <p:nvGrpSpPr>
            <p:cNvPr id="48" name="组合 47"/>
            <p:cNvGrpSpPr/>
            <p:nvPr/>
          </p:nvGrpSpPr>
          <p:grpSpPr>
            <a:xfrm>
              <a:off x="5193055" y="787769"/>
              <a:ext cx="3172408" cy="656324"/>
              <a:chOff x="5193055" y="787769"/>
              <a:chExt cx="3172408" cy="656324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5193055" y="787769"/>
                <a:ext cx="3172408" cy="6563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           多方语音对讲服务器</a:t>
                </a:r>
                <a:endParaRPr lang="zh-CN" altLang="en-US" dirty="0"/>
              </a:p>
            </p:txBody>
          </p:sp>
          <p:sp>
            <p:nvSpPr>
              <p:cNvPr id="52" name="流程图: 接点 51"/>
              <p:cNvSpPr/>
              <p:nvPr/>
            </p:nvSpPr>
            <p:spPr>
              <a:xfrm>
                <a:off x="5278204" y="825429"/>
                <a:ext cx="577824" cy="577824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9" name="流程图: 接点 48"/>
            <p:cNvSpPr/>
            <p:nvPr/>
          </p:nvSpPr>
          <p:spPr>
            <a:xfrm>
              <a:off x="5329185" y="876410"/>
              <a:ext cx="475862" cy="47586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0" name="TextBox 93"/>
            <p:cNvSpPr txBox="1"/>
            <p:nvPr/>
          </p:nvSpPr>
          <p:spPr>
            <a:xfrm>
              <a:off x="5304094" y="895877"/>
              <a:ext cx="6370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+mj-ea"/>
                  <a:ea typeface="+mj-ea"/>
                </a:rPr>
                <a:t>2-3</a:t>
              </a:r>
              <a:endParaRPr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0" y="-4100"/>
            <a:ext cx="12192000" cy="531322"/>
            <a:chOff x="0" y="-4100"/>
            <a:chExt cx="12192000" cy="531322"/>
          </a:xfrm>
        </p:grpSpPr>
        <p:sp>
          <p:nvSpPr>
            <p:cNvPr id="42" name="矩形 41"/>
            <p:cNvSpPr/>
            <p:nvPr>
              <p:custDataLst>
                <p:tags r:id="rId2"/>
              </p:custDataLst>
            </p:nvPr>
          </p:nvSpPr>
          <p:spPr>
            <a:xfrm>
              <a:off x="0" y="-4100"/>
              <a:ext cx="12192000" cy="53132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标题 1"/>
            <p:cNvSpPr txBox="1"/>
            <p:nvPr>
              <p:custDataLst>
                <p:tags r:id="rId3"/>
              </p:custDataLst>
            </p:nvPr>
          </p:nvSpPr>
          <p:spPr>
            <a:xfrm>
              <a:off x="9752159" y="112652"/>
              <a:ext cx="2439841" cy="297815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领先的视频</a:t>
              </a: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</a:rPr>
                <a:t>IP</a:t>
              </a:r>
              <a:r>
                <a:rPr lang="zh-CN" altLang="en-US" sz="900" dirty="0">
                  <a:solidFill>
                    <a:schemeClr val="bg1">
                      <a:lumMod val="85000"/>
                    </a:schemeClr>
                  </a:solidFill>
                </a:rPr>
                <a:t>化传输解决方案专家</a:t>
              </a:r>
            </a:p>
          </p:txBody>
        </p:sp>
        <p:pic>
          <p:nvPicPr>
            <p:cNvPr id="44" name="图片 4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016" y="94757"/>
              <a:ext cx="1042522" cy="333607"/>
            </a:xfrm>
            <a:prstGeom prst="rect">
              <a:avLst/>
            </a:prstGeom>
          </p:spPr>
        </p:pic>
      </p:grpSp>
      <p:sp>
        <p:nvSpPr>
          <p:cNvPr id="45" name="文本框 44"/>
          <p:cNvSpPr txBox="1"/>
          <p:nvPr>
            <p:custDataLst>
              <p:tags r:id="rId1"/>
            </p:custDataLst>
          </p:nvPr>
        </p:nvSpPr>
        <p:spPr>
          <a:xfrm>
            <a:off x="1468036" y="89810"/>
            <a:ext cx="4230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操作步骤</a:t>
            </a:r>
            <a:endParaRPr lang="en-US" altLang="zh-CN" sz="1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231641" y="1592585"/>
            <a:ext cx="10403632" cy="5083499"/>
            <a:chOff x="1231641" y="1592585"/>
            <a:chExt cx="10403632" cy="5083499"/>
          </a:xfrm>
        </p:grpSpPr>
        <p:grpSp>
          <p:nvGrpSpPr>
            <p:cNvPr id="9" name="组合 8"/>
            <p:cNvGrpSpPr/>
            <p:nvPr/>
          </p:nvGrpSpPr>
          <p:grpSpPr>
            <a:xfrm>
              <a:off x="1369538" y="2181252"/>
              <a:ext cx="8925907" cy="4494832"/>
              <a:chOff x="1468036" y="1696060"/>
              <a:chExt cx="8925907" cy="4494832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68036" y="1696060"/>
                <a:ext cx="8925907" cy="4494832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24644" y="2042398"/>
                <a:ext cx="1107434" cy="665705"/>
              </a:xfrm>
              <a:prstGeom prst="rect">
                <a:avLst/>
              </a:prstGeom>
            </p:spPr>
          </p:pic>
        </p:grpSp>
        <p:sp>
          <p:nvSpPr>
            <p:cNvPr id="11" name="文本框 10"/>
            <p:cNvSpPr txBox="1"/>
            <p:nvPr/>
          </p:nvSpPr>
          <p:spPr>
            <a:xfrm>
              <a:off x="1231641" y="1592585"/>
              <a:ext cx="2861433" cy="369332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关闭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开启当前用户麦克风</a:t>
              </a:r>
            </a:p>
          </p:txBody>
        </p:sp>
        <p:cxnSp>
          <p:nvCxnSpPr>
            <p:cNvPr id="13" name="连接符: 肘形 12"/>
            <p:cNvCxnSpPr>
              <a:endCxn id="11" idx="3"/>
            </p:cNvCxnSpPr>
            <p:nvPr/>
          </p:nvCxnSpPr>
          <p:spPr>
            <a:xfrm rot="16200000" flipV="1">
              <a:off x="3741149" y="2129176"/>
              <a:ext cx="1416046" cy="712196"/>
            </a:xfrm>
            <a:prstGeom prst="bentConnector2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5635245" y="1592585"/>
              <a:ext cx="2529041" cy="369332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当前用户音量大小调节</a:t>
              </a:r>
            </a:p>
          </p:txBody>
        </p:sp>
        <p:cxnSp>
          <p:nvCxnSpPr>
            <p:cNvPr id="22" name="连接符: 肘形 21"/>
            <p:cNvCxnSpPr>
              <a:endCxn id="21" idx="1"/>
            </p:cNvCxnSpPr>
            <p:nvPr/>
          </p:nvCxnSpPr>
          <p:spPr>
            <a:xfrm rot="5400000" flipH="1" flipV="1">
              <a:off x="4497728" y="2622731"/>
              <a:ext cx="1982997" cy="292038"/>
            </a:xfrm>
            <a:prstGeom prst="bentConnector2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8378890" y="1598966"/>
              <a:ext cx="3256383" cy="369332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管理员可开启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关闭全员麦克风</a:t>
              </a:r>
            </a:p>
          </p:txBody>
        </p:sp>
        <p:cxnSp>
          <p:nvCxnSpPr>
            <p:cNvPr id="29" name="连接符: 肘形 28"/>
            <p:cNvCxnSpPr/>
            <p:nvPr/>
          </p:nvCxnSpPr>
          <p:spPr>
            <a:xfrm rot="5400000" flipH="1" flipV="1">
              <a:off x="9580812" y="2176988"/>
              <a:ext cx="672283" cy="254905"/>
            </a:xfrm>
            <a:prstGeom prst="bentConnector3">
              <a:avLst>
                <a:gd name="adj1" fmla="val 33345"/>
              </a:avLst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0" y="737888"/>
            <a:ext cx="3172408" cy="656324"/>
            <a:chOff x="5193055" y="787769"/>
            <a:chExt cx="3172408" cy="656324"/>
          </a:xfrm>
        </p:grpSpPr>
        <p:grpSp>
          <p:nvGrpSpPr>
            <p:cNvPr id="37" name="组合 36"/>
            <p:cNvGrpSpPr/>
            <p:nvPr/>
          </p:nvGrpSpPr>
          <p:grpSpPr>
            <a:xfrm>
              <a:off x="5193055" y="787769"/>
              <a:ext cx="3172408" cy="656324"/>
              <a:chOff x="5193055" y="787769"/>
              <a:chExt cx="3172408" cy="656324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5193055" y="787769"/>
                <a:ext cx="3172408" cy="6563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等线" panose="02010600030101010101" charset="-122"/>
                  </a:rPr>
                  <a:t>           多方语音对讲服务器</a:t>
                </a:r>
                <a:endParaRPr lang="zh-CN" altLang="en-US" dirty="0"/>
              </a:p>
            </p:txBody>
          </p:sp>
          <p:sp>
            <p:nvSpPr>
              <p:cNvPr id="46" name="流程图: 接点 45"/>
              <p:cNvSpPr/>
              <p:nvPr/>
            </p:nvSpPr>
            <p:spPr>
              <a:xfrm>
                <a:off x="5278204" y="825429"/>
                <a:ext cx="577824" cy="577824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8" name="流程图: 接点 37"/>
            <p:cNvSpPr/>
            <p:nvPr/>
          </p:nvSpPr>
          <p:spPr>
            <a:xfrm>
              <a:off x="5329185" y="876410"/>
              <a:ext cx="475862" cy="47586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TextBox 93"/>
            <p:cNvSpPr txBox="1"/>
            <p:nvPr/>
          </p:nvSpPr>
          <p:spPr>
            <a:xfrm>
              <a:off x="5304094" y="895877"/>
              <a:ext cx="6370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+mj-ea"/>
                  <a:ea typeface="+mj-ea"/>
                </a:rPr>
                <a:t>2-3</a:t>
              </a:r>
              <a:endParaRPr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994585" y="2908641"/>
            <a:ext cx="10196830" cy="834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ea typeface="微软雅黑" panose="020B0503020204020204" pitchFamily="34" charset="-122"/>
              </a:rPr>
              <a:t>让“视界”畅通无阻！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uLnTx/>
              <a:uFillTx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0" y="5846985"/>
            <a:ext cx="12192000" cy="10129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340983" y="5905249"/>
            <a:ext cx="4265930" cy="373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b="0" i="0" dirty="0">
                <a:solidFill>
                  <a:srgbClr val="424242"/>
                </a:solidFill>
                <a:effectLst/>
                <a:latin typeface="Montserrat" panose="02000505000000020004" pitchFamily="2" charset="0"/>
              </a:rPr>
              <a:t>长沙千视电子科技有限公司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2340983" y="6236600"/>
            <a:ext cx="9008745" cy="526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电话：</a:t>
            </a:r>
            <a:r>
              <a:rPr lang="en-US" altLang="zh-CN" sz="1000" b="0" i="0" dirty="0">
                <a:solidFill>
                  <a:srgbClr val="686868"/>
                </a:solidFill>
                <a:effectLst/>
                <a:latin typeface="Arial" panose="020B0604020202020204" pitchFamily="34" charset="0"/>
              </a:rPr>
              <a:t>0731-82525732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        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邮箱：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hlinkClick r:id="rId10"/>
              </a:rPr>
              <a:t> sales@kiloview.com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     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技术支持：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hlinkClick r:id="rId11"/>
              </a:rPr>
              <a:t>support@kiloview.com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         </a:t>
            </a:r>
            <a:b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地址：</a:t>
            </a:r>
            <a:r>
              <a:rPr lang="zh-CN" altLang="en-US" sz="1000" b="0" i="0" dirty="0">
                <a:solidFill>
                  <a:srgbClr val="686868"/>
                </a:solidFill>
                <a:effectLst/>
                <a:latin typeface="Arial" panose="020B0604020202020204" pitchFamily="34" charset="0"/>
              </a:rPr>
              <a:t>长沙市雨花区汇金路</a:t>
            </a:r>
            <a:r>
              <a:rPr lang="en-US" altLang="zh-CN" sz="1000" b="0" i="0" dirty="0">
                <a:solidFill>
                  <a:srgbClr val="686868"/>
                </a:solidFill>
                <a:effectLst/>
                <a:latin typeface="Arial" panose="020B0604020202020204" pitchFamily="34" charset="0"/>
              </a:rPr>
              <a:t>877</a:t>
            </a:r>
            <a:r>
              <a:rPr lang="zh-CN" altLang="en-US" sz="1000" b="0" i="0" dirty="0">
                <a:solidFill>
                  <a:srgbClr val="686868"/>
                </a:solidFill>
                <a:effectLst/>
                <a:latin typeface="Arial" panose="020B0604020202020204" pitchFamily="34" charset="0"/>
              </a:rPr>
              <a:t>号嘉华智谷产业园长沙屿</a:t>
            </a:r>
            <a:r>
              <a:rPr lang="en-US" altLang="zh-CN" sz="1000" b="0" i="0" dirty="0">
                <a:solidFill>
                  <a:srgbClr val="686868"/>
                </a:solidFill>
                <a:effectLst/>
                <a:latin typeface="Arial" panose="020B0604020202020204" pitchFamily="34" charset="0"/>
              </a:rPr>
              <a:t>B4</a:t>
            </a:r>
            <a:r>
              <a:rPr lang="zh-CN" altLang="en-US" sz="1000" b="0" i="0" dirty="0">
                <a:solidFill>
                  <a:srgbClr val="686868"/>
                </a:solidFill>
                <a:effectLst/>
                <a:latin typeface="Arial" panose="020B0604020202020204" pitchFamily="34" charset="0"/>
              </a:rPr>
              <a:t>栋</a:t>
            </a:r>
            <a:r>
              <a:rPr lang="en-US" altLang="zh-CN" sz="1000" b="0" i="0" dirty="0">
                <a:solidFill>
                  <a:srgbClr val="686868"/>
                </a:solidFill>
                <a:effectLst/>
                <a:latin typeface="Arial" panose="020B0604020202020204" pitchFamily="34" charset="0"/>
              </a:rPr>
              <a:t>106</a:t>
            </a:r>
            <a:r>
              <a:rPr lang="zh-CN" altLang="en-US" sz="1000" b="0" i="0" dirty="0">
                <a:solidFill>
                  <a:srgbClr val="686868"/>
                </a:solidFill>
                <a:effectLst/>
                <a:latin typeface="Arial" panose="020B0604020202020204" pitchFamily="34" charset="0"/>
              </a:rPr>
              <a:t>、</a:t>
            </a:r>
            <a:r>
              <a:rPr lang="en-US" altLang="zh-CN" sz="1000" b="0" i="0" dirty="0">
                <a:solidFill>
                  <a:srgbClr val="686868"/>
                </a:solidFill>
                <a:effectLst/>
                <a:latin typeface="Arial" panose="020B0604020202020204" pitchFamily="34" charset="0"/>
              </a:rPr>
              <a:t>109</a:t>
            </a:r>
            <a:r>
              <a:rPr lang="zh-CN" altLang="en-US" sz="1000" b="0" i="0" dirty="0">
                <a:solidFill>
                  <a:srgbClr val="686868"/>
                </a:solidFill>
                <a:effectLst/>
                <a:latin typeface="Arial" panose="020B0604020202020204" pitchFamily="34" charset="0"/>
              </a:rPr>
              <a:t>号</a:t>
            </a:r>
            <a:endParaRPr sz="100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992" y="2026160"/>
            <a:ext cx="2240016" cy="71680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233097" y="5938562"/>
            <a:ext cx="1781314" cy="854905"/>
            <a:chOff x="233097" y="5938562"/>
            <a:chExt cx="1781314" cy="85490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97" y="5938562"/>
              <a:ext cx="854905" cy="854905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9506" y="5938562"/>
              <a:ext cx="854905" cy="85490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1234</Words>
  <Application>Microsoft Office PowerPoint</Application>
  <PresentationFormat>宽屏</PresentationFormat>
  <Paragraphs>113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宋体</vt:lpstr>
      <vt:lpstr>微软雅黑</vt:lpstr>
      <vt:lpstr>Arial</vt:lpstr>
      <vt:lpstr>Calibri</vt:lpstr>
      <vt:lpstr>Calibri Light</vt:lpstr>
      <vt:lpstr>Montserrat</vt:lpstr>
      <vt:lpstr>Wingdings</vt:lpstr>
      <vt:lpstr>webwppDefTheme</vt:lpstr>
      <vt:lpstr>Office 主题</vt:lpstr>
      <vt:lpstr>语音对讲系统手册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语音对讲系统手册</dc:title>
  <dc:creator>123</dc:creator>
  <cp:lastModifiedBy>赵 阳</cp:lastModifiedBy>
  <cp:revision>1</cp:revision>
  <dcterms:created xsi:type="dcterms:W3CDTF">2021-07-20T01:37:58Z</dcterms:created>
  <dcterms:modified xsi:type="dcterms:W3CDTF">2022-05-18T06:59:49Z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2052-0.0.0.0</vt:lpwstr>
  </property>
</Properties>
</file>